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807" r:id="rId2"/>
    <p:sldId id="870" r:id="rId3"/>
    <p:sldId id="835" r:id="rId4"/>
    <p:sldId id="867" r:id="rId5"/>
    <p:sldId id="868" r:id="rId6"/>
    <p:sldId id="877" r:id="rId7"/>
    <p:sldId id="869" r:id="rId8"/>
    <p:sldId id="879" r:id="rId9"/>
    <p:sldId id="883" r:id="rId10"/>
    <p:sldId id="880" r:id="rId11"/>
    <p:sldId id="881" r:id="rId12"/>
    <p:sldId id="882" r:id="rId13"/>
    <p:sldId id="848" r:id="rId14"/>
    <p:sldId id="871" r:id="rId15"/>
    <p:sldId id="872" r:id="rId16"/>
    <p:sldId id="875" r:id="rId17"/>
    <p:sldId id="876" r:id="rId18"/>
    <p:sldId id="884" r:id="rId19"/>
    <p:sldId id="878" r:id="rId20"/>
  </p:sldIdLst>
  <p:sldSz cx="9144000" cy="6858000" type="letter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504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orient="horz" pos="48">
          <p15:clr>
            <a:srgbClr val="A4A3A4"/>
          </p15:clr>
        </p15:guide>
        <p15:guide id="4" orient="horz" pos="3936">
          <p15:clr>
            <a:srgbClr val="A4A3A4"/>
          </p15:clr>
        </p15:guide>
        <p15:guide id="5" pos="5759">
          <p15:clr>
            <a:srgbClr val="A4A3A4"/>
          </p15:clr>
        </p15:guide>
        <p15:guide id="6" pos="2880">
          <p15:clr>
            <a:srgbClr val="A4A3A4"/>
          </p15:clr>
        </p15:guide>
        <p15:guide id="7" pos="556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9">
          <p15:clr>
            <a:srgbClr val="A4A3A4"/>
          </p15:clr>
        </p15:guide>
        <p15:guide id="2" pos="22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FF33"/>
    <a:srgbClr val="CCCC00"/>
    <a:srgbClr val="CC3300"/>
    <a:srgbClr val="CC9900"/>
    <a:srgbClr val="669900"/>
    <a:srgbClr val="0000FF"/>
    <a:srgbClr val="FF0066"/>
    <a:srgbClr val="8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17" autoAdjust="0"/>
    <p:restoredTop sz="94628" autoAdjust="0"/>
  </p:normalViewPr>
  <p:slideViewPr>
    <p:cSldViewPr>
      <p:cViewPr>
        <p:scale>
          <a:sx n="90" d="100"/>
          <a:sy n="90" d="100"/>
        </p:scale>
        <p:origin x="-1086" y="198"/>
      </p:cViewPr>
      <p:guideLst>
        <p:guide orient="horz" pos="3504"/>
        <p:guide orient="horz" pos="4319"/>
        <p:guide orient="horz" pos="48"/>
        <p:guide orient="horz" pos="3936"/>
        <p:guide pos="5759"/>
        <p:guide pos="2880"/>
        <p:guide pos="5568"/>
      </p:guideLst>
    </p:cSldViewPr>
  </p:slideViewPr>
  <p:outlineViewPr>
    <p:cViewPr>
      <p:scale>
        <a:sx n="66" d="100"/>
        <a:sy n="66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874" y="-84"/>
      </p:cViewPr>
      <p:guideLst>
        <p:guide orient="horz" pos="3128"/>
        <p:guide pos="214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60688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60687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3487"/>
            <a:ext cx="2960688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53487"/>
            <a:ext cx="2960687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F352AE26-F2CA-495B-B63B-A157B839887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65395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800" cy="46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73387" cy="46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71525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213" y="4706103"/>
            <a:ext cx="4927600" cy="4469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5854"/>
            <a:ext cx="2971800" cy="5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405854"/>
            <a:ext cx="2973387" cy="5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C52DA734-D064-4812-BD6A-B86C726DA19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24044686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86FDF6-9189-4A52-BFAF-C3496FF246F0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806" tIns="46404" rIns="92806" bIns="46404" anchor="t"/>
          <a:lstStyle/>
          <a:p>
            <a:endParaRPr lang="es-ES_tradnl" smtClean="0"/>
          </a:p>
        </p:txBody>
      </p:sp>
    </p:spTree>
    <p:extLst>
      <p:ext uri="{BB962C8B-B14F-4D97-AF65-F5344CB8AC3E}">
        <p14:creationId xmlns="" xmlns:p14="http://schemas.microsoft.com/office/powerpoint/2010/main" val="3763818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2DA734-D064-4812-BD6A-B86C726DA19D}" type="slidenum">
              <a:rPr lang="es-ES_tradnl" smtClean="0"/>
              <a:pPr>
                <a:defRPr/>
              </a:pPr>
              <a:t>10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3854387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2DA734-D064-4812-BD6A-B86C726DA19D}" type="slidenum">
              <a:rPr lang="es-ES_tradnl" smtClean="0"/>
              <a:pPr>
                <a:defRPr/>
              </a:pPr>
              <a:t>14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682321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SCH-H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6546850"/>
            <a:ext cx="1604963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4850" y="2667000"/>
            <a:ext cx="7737475" cy="1143000"/>
          </a:xfrm>
        </p:spPr>
        <p:txBody>
          <a:bodyPr/>
          <a:lstStyle>
            <a:lvl1pPr algn="ctr">
              <a:defRPr sz="2400"/>
            </a:lvl1pPr>
          </a:lstStyle>
          <a:p>
            <a:r>
              <a:rPr lang="es-E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5562600"/>
            <a:ext cx="6334125" cy="304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s-ES"/>
              <a:t>Click to edit Date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36525" y="6553200"/>
            <a:ext cx="1903413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BE1CF9D5-ECDE-47F3-B9D6-C1CBAAAD266B}" type="datetime9">
              <a:rPr lang="es-ES"/>
              <a:pPr>
                <a:defRPr/>
              </a:pPr>
              <a:t>17/08/2017 18:35:07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448050" y="6553200"/>
            <a:ext cx="28956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992938" y="6553200"/>
            <a:ext cx="1903412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B8D4C93F-3A68-4A32-9B3F-33EEFD8A8A5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62750" y="144463"/>
            <a:ext cx="2076450" cy="61039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144463"/>
            <a:ext cx="6076950" cy="61039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144463"/>
            <a:ext cx="7791450" cy="758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3400" y="1295400"/>
            <a:ext cx="4076700" cy="4953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762500" y="1295400"/>
            <a:ext cx="4076700" cy="2400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762500" y="3848100"/>
            <a:ext cx="4076700" cy="2400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625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44463"/>
            <a:ext cx="779145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6" tIns="46043" rIns="92086" bIns="460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rot="-5400000">
            <a:off x="4724400" y="-3213100"/>
            <a:ext cx="0" cy="838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aphicFrame>
        <p:nvGraphicFramePr>
          <p:cNvPr id="1026" name="Object 45"/>
          <p:cNvGraphicFramePr>
            <a:graphicFrameLocks noChangeAspect="1"/>
          </p:cNvGraphicFramePr>
          <p:nvPr/>
        </p:nvGraphicFramePr>
        <p:xfrm>
          <a:off x="7451725" y="6130925"/>
          <a:ext cx="1512888" cy="639763"/>
        </p:xfrm>
        <a:graphic>
          <a:graphicData uri="http://schemas.openxmlformats.org/presentationml/2006/ole">
            <p:oleObj spid="_x0000_s1029" name="Fotografía de Photo Editor" r:id="rId15" imgW="9647619" imgH="4076190" progId="">
              <p:embed/>
            </p:oleObj>
          </a:graphicData>
        </a:graphic>
      </p:graphicFrame>
      <p:pic>
        <p:nvPicPr>
          <p:cNvPr id="7" name="Picture 7" descr="Gobierno del Estado de Veracruz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007511" y="204331"/>
            <a:ext cx="1740953" cy="63238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transition spd="med">
    <p:pull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9pPr>
    </p:titleStyle>
    <p:bodyStyle>
      <a:lvl1pPr marL="200025" indent="-200025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w"/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500063" indent="-185738" algn="just" rtl="0" eaLnBrk="0" fontAlgn="base" hangingPunct="0">
        <a:spcBef>
          <a:spcPct val="100000"/>
        </a:spcBef>
        <a:spcAft>
          <a:spcPct val="0"/>
        </a:spcAft>
        <a:buClr>
          <a:schemeClr val="folHlink"/>
        </a:buClr>
        <a:buChar char="–"/>
        <a:defRPr sz="1200">
          <a:solidFill>
            <a:schemeClr val="tx1"/>
          </a:solidFill>
          <a:latin typeface="+mn-lt"/>
        </a:defRPr>
      </a:lvl2pPr>
      <a:lvl3pPr marL="8429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Symbol" pitchFamily="18" charset="2"/>
        <a:buChar char="·"/>
        <a:defRPr sz="1200">
          <a:solidFill>
            <a:schemeClr val="tx1"/>
          </a:solidFill>
          <a:latin typeface="+mn-lt"/>
        </a:defRPr>
      </a:lvl3pPr>
      <a:lvl4pPr marL="11858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4pPr>
      <a:lvl5pPr marL="15287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5pPr>
      <a:lvl6pPr marL="19859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6pPr>
      <a:lvl7pPr marL="24431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7pPr>
      <a:lvl8pPr marL="29003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8pPr>
      <a:lvl9pPr marL="33575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936"/>
          <p:cNvSpPr txBox="1">
            <a:spLocks noChangeArrowheads="1"/>
          </p:cNvSpPr>
          <p:nvPr/>
        </p:nvSpPr>
        <p:spPr bwMode="auto">
          <a:xfrm>
            <a:off x="3854450" y="6213475"/>
            <a:ext cx="16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2052" name="Text Box 1026"/>
          <p:cNvSpPr txBox="1">
            <a:spLocks noChangeArrowheads="1"/>
          </p:cNvSpPr>
          <p:nvPr/>
        </p:nvSpPr>
        <p:spPr bwMode="auto">
          <a:xfrm>
            <a:off x="3009900" y="5105400"/>
            <a:ext cx="3086100" cy="2841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285750" indent="-285750" algn="ctr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  <a:tabLst>
                <a:tab pos="2286000" algn="l"/>
              </a:tabLst>
              <a:defRPr/>
            </a:pPr>
            <a:r>
              <a:rPr lang="es-ES_tradnl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Julio  2017</a:t>
            </a:r>
            <a:endParaRPr lang="es-ES_tradnl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681996" name="Text Box 1036"/>
          <p:cNvSpPr txBox="1">
            <a:spLocks noChangeArrowheads="1"/>
          </p:cNvSpPr>
          <p:nvPr/>
        </p:nvSpPr>
        <p:spPr bwMode="auto">
          <a:xfrm>
            <a:off x="1617663" y="3173413"/>
            <a:ext cx="590867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200" tIns="46800" rIns="97200" bIns="46800" anchor="ctr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es-ES_tradnl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INFORME DEL ASESOR FINANCIERO</a:t>
            </a:r>
          </a:p>
        </p:txBody>
      </p:sp>
      <p:sp>
        <p:nvSpPr>
          <p:cNvPr id="2054" name="Text Box 1967"/>
          <p:cNvSpPr txBox="1">
            <a:spLocks noChangeArrowheads="1"/>
          </p:cNvSpPr>
          <p:nvPr/>
        </p:nvSpPr>
        <p:spPr bwMode="auto">
          <a:xfrm>
            <a:off x="436563" y="6091238"/>
            <a:ext cx="413543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200" tIns="46800" rIns="97200" bIns="46800">
            <a:spAutoFit/>
          </a:bodyPr>
          <a:lstStyle/>
          <a:p>
            <a:pPr algn="just"/>
            <a:r>
              <a:rPr lang="es-MX" b="1">
                <a:latin typeface="Calibri" pitchFamily="34" charset="0"/>
              </a:rPr>
              <a:t>Las cifras contenidas en el presente informe tienen como base los informes elaborados por el Fiduciario del Fideicomiso F/998, así como información proporcionada por el Gobierno del Estado de Veracruz de Ignacio de la Llave.</a:t>
            </a:r>
          </a:p>
          <a:p>
            <a:endParaRPr lang="es-ES" b="1"/>
          </a:p>
        </p:txBody>
      </p:sp>
      <p:graphicFrame>
        <p:nvGraphicFramePr>
          <p:cNvPr id="2050" name="Object 1972"/>
          <p:cNvGraphicFramePr>
            <a:graphicFrameLocks noChangeAspect="1"/>
          </p:cNvGraphicFramePr>
          <p:nvPr/>
        </p:nvGraphicFramePr>
        <p:xfrm>
          <a:off x="6948488" y="5805488"/>
          <a:ext cx="1939925" cy="820737"/>
        </p:xfrm>
        <a:graphic>
          <a:graphicData uri="http://schemas.openxmlformats.org/presentationml/2006/ole">
            <p:oleObj spid="_x0000_s2053" name="Fotografía de Photo Editor" r:id="rId4" imgW="9647619" imgH="4076190" progId="">
              <p:embed/>
            </p:oleObj>
          </a:graphicData>
        </a:graphic>
      </p:graphicFrame>
      <p:pic>
        <p:nvPicPr>
          <p:cNvPr id="2" name="Picture 7" descr="Gobierno del Estado de Veracruz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02858" y="1628800"/>
            <a:ext cx="2321270" cy="8431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165769"/>
            <a:ext cx="8964488" cy="585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723" y="188640"/>
            <a:ext cx="8871773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85698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19300" y="2852738"/>
            <a:ext cx="5105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5" rIns="91451" bIns="45725" anchor="ctr"/>
          <a:lstStyle/>
          <a:p>
            <a:pPr algn="ctr">
              <a:tabLst>
                <a:tab pos="577850" algn="l"/>
              </a:tabLst>
              <a:defRPr/>
            </a:pPr>
            <a:r>
              <a:rPr lang="es-SV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PROYECCIONES FINANCIERAS</a:t>
            </a:r>
            <a:endParaRPr lang="es-SV" sz="1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88640"/>
            <a:ext cx="6994549" cy="59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9899" y="188640"/>
            <a:ext cx="6130453" cy="354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883189"/>
            <a:ext cx="3210669" cy="2859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164208"/>
            <a:ext cx="3662728" cy="384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6373" y="1134615"/>
            <a:ext cx="5352131" cy="385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3" y="1039813"/>
            <a:ext cx="89058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2663" y="1196752"/>
            <a:ext cx="463867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5128" y="188640"/>
            <a:ext cx="485136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3284984"/>
            <a:ext cx="40290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Proyecciones vs realidad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95400"/>
            <a:ext cx="8215313" cy="1196975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dirty="0" smtClean="0">
                <a:latin typeface="Calibri" pitchFamily="34" charset="0"/>
              </a:rPr>
              <a:t>Durante el periodo diciembre 08 – julio 17, los ingresos reales resultaron un 18.46% mayores a los proyectados.</a:t>
            </a:r>
          </a:p>
          <a:p>
            <a:pPr>
              <a:lnSpc>
                <a:spcPct val="90000"/>
              </a:lnSpc>
            </a:pPr>
            <a:r>
              <a:rPr lang="es-MX" dirty="0" smtClean="0">
                <a:latin typeface="Calibri" pitchFamily="34" charset="0"/>
              </a:rPr>
              <a:t>Los Ingresos Sobre el ISTUV* (94.74% del 20% del total) y Participaciones Federales (94.74% del 7.54% del total) proyectados para el segundo semestre de 2017, se estiman en 168 millones de pesos.</a:t>
            </a:r>
            <a:endParaRPr lang="es-ES" dirty="0" smtClean="0">
              <a:latin typeface="Calibri" pitchFamily="34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8175" y="5410200"/>
            <a:ext cx="302895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200" tIns="46800" rIns="97200" bIns="46800">
            <a:spAutoFit/>
          </a:bodyPr>
          <a:lstStyle/>
          <a:p>
            <a:r>
              <a:rPr lang="es-MX">
                <a:latin typeface="Calibri" pitchFamily="34" charset="0"/>
              </a:rPr>
              <a:t>Fuente: Proyecciones – Modelo financiero, Real – Fiduciario.</a:t>
            </a:r>
            <a:endParaRPr lang="es-ES">
              <a:latin typeface="Calibri" pitchFamily="34" charset="0"/>
            </a:endParaRP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428625" y="5732463"/>
            <a:ext cx="8215313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86" tIns="46043" rIns="92086" bIns="46043"/>
          <a:lstStyle/>
          <a:p>
            <a:pPr marL="200025" indent="-200025" algn="just">
              <a:lnSpc>
                <a:spcPct val="90000"/>
              </a:lnSpc>
              <a:spcBef>
                <a:spcPct val="100000"/>
              </a:spcBef>
              <a:buClr>
                <a:schemeClr val="tx2"/>
              </a:buClr>
              <a:buSzPct val="100000"/>
              <a:defRPr/>
            </a:pPr>
            <a:r>
              <a:rPr lang="es-ES" sz="1200" kern="0" dirty="0">
                <a:latin typeface="Calibri" pitchFamily="34" charset="0"/>
              </a:rPr>
              <a:t>*   Los ingresos sobre el ISTUV se consideraron hasta enero de 2012, a partir de dicho mes los ingresos se compondrán de las Participaciones Federales.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4525" y="2077566"/>
            <a:ext cx="53149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77850" algn="l"/>
              </a:tabLst>
              <a:defRPr/>
            </a:pPr>
            <a:r>
              <a:rPr lang="es-SV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</a:t>
            </a:r>
            <a:r>
              <a:rPr lang="es-SV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de Participaciones Federales</a:t>
            </a:r>
            <a:r>
              <a:rPr lang="es-SV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 </a:t>
            </a:r>
            <a:r>
              <a:rPr lang="es-SV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– Ingresos y egresos</a:t>
            </a:r>
            <a:endParaRPr lang="es-SV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3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1 de </a:t>
            </a:r>
            <a:r>
              <a:rPr lang="es-MX" sz="1200" dirty="0" smtClean="0">
                <a:latin typeface="Calibri" pitchFamily="34" charset="0"/>
              </a:rPr>
              <a:t>febrero al 31 de julio de 2017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230267" cy="5110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Cálculo de Coberturas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6147" name="Text Box 95"/>
          <p:cNvSpPr txBox="1">
            <a:spLocks noChangeArrowheads="1"/>
          </p:cNvSpPr>
          <p:nvPr/>
        </p:nvSpPr>
        <p:spPr bwMode="auto">
          <a:xfrm>
            <a:off x="1835150" y="5857875"/>
            <a:ext cx="26511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200" tIns="46800" rIns="97200" bIns="46800">
            <a:spAutoFit/>
          </a:bodyPr>
          <a:lstStyle/>
          <a:p>
            <a:r>
              <a:rPr lang="es-MX" sz="800"/>
              <a:t>*No incluye los Recursos Sobrantes de las Emisiones.</a:t>
            </a:r>
            <a:endParaRPr lang="es-ES" sz="800"/>
          </a:p>
        </p:txBody>
      </p:sp>
      <p:sp>
        <p:nvSpPr>
          <p:cNvPr id="6148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febrero al 31 de julio de 2017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36365"/>
            <a:ext cx="741997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del Fondo de Reserva y Remanentes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7171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febrero al 31 de julio de 2017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1556792"/>
            <a:ext cx="74199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4048472"/>
            <a:ext cx="74199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4463"/>
            <a:ext cx="779145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del Fondo de Soporte y Aportación Inicial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8195" name="Text Box 96"/>
          <p:cNvSpPr txBox="1">
            <a:spLocks noChangeArrowheads="1"/>
          </p:cNvSpPr>
          <p:nvPr/>
        </p:nvSpPr>
        <p:spPr bwMode="auto">
          <a:xfrm>
            <a:off x="683568" y="1133475"/>
            <a:ext cx="8064896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febrero al 31 de julio de 2017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1957933"/>
            <a:ext cx="74199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Remanente para el Fideicomisario en 2º Lugar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9221" name="Text Box 96"/>
          <p:cNvSpPr txBox="1">
            <a:spLocks noChangeArrowheads="1"/>
          </p:cNvSpPr>
          <p:nvPr/>
        </p:nvSpPr>
        <p:spPr bwMode="auto">
          <a:xfrm>
            <a:off x="2636838" y="1133475"/>
            <a:ext cx="423941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febrero al 31 de julio de 2017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564904"/>
            <a:ext cx="74199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19300" y="2852738"/>
            <a:ext cx="5105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5" rIns="91451" bIns="45725" anchor="ctr"/>
          <a:lstStyle/>
          <a:p>
            <a:pPr algn="ctr">
              <a:tabLst>
                <a:tab pos="577850" algn="l"/>
              </a:tabLst>
              <a:defRPr/>
            </a:pPr>
            <a:r>
              <a:rPr lang="es-SV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SALDOS POR MUNICIPIO</a:t>
            </a:r>
            <a:endParaRPr lang="es-SV" sz="1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0243" name="4 Rectángulo"/>
          <p:cNvSpPr>
            <a:spLocks noChangeArrowheads="1"/>
          </p:cNvSpPr>
          <p:nvPr/>
        </p:nvSpPr>
        <p:spPr bwMode="auto">
          <a:xfrm>
            <a:off x="250825" y="188913"/>
            <a:ext cx="8821738" cy="1008062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lIns="97200" tIns="46800" rIns="97200" bIns="46800" anchor="ctr"/>
          <a:lstStyle/>
          <a:p>
            <a:endParaRPr lang="es-ES"/>
          </a:p>
        </p:txBody>
      </p:sp>
      <p:sp>
        <p:nvSpPr>
          <p:cNvPr id="10244" name="5 Rectángulo"/>
          <p:cNvSpPr>
            <a:spLocks noChangeArrowheads="1"/>
          </p:cNvSpPr>
          <p:nvPr/>
        </p:nvSpPr>
        <p:spPr bwMode="auto">
          <a:xfrm>
            <a:off x="7308850" y="5805488"/>
            <a:ext cx="1790700" cy="1008062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lIns="97200" tIns="46800" rIns="97200" bIns="46800" anchor="ctr"/>
          <a:lstStyle/>
          <a:p>
            <a:endParaRPr lang="es-E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77901"/>
            <a:ext cx="9001000" cy="591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sch99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0066CC"/>
      </a:accent1>
      <a:accent2>
        <a:srgbClr val="CCEC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B9D6E7"/>
      </a:accent6>
      <a:hlink>
        <a:srgbClr val="B2B2B2"/>
      </a:hlink>
      <a:folHlink>
        <a:srgbClr val="CC0000"/>
      </a:folHlink>
    </a:clrScheme>
    <a:fontScheme name="bsch9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7200" tIns="46800" rIns="972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7200" tIns="46800" rIns="972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sch9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sch99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8">
        <a:dk1>
          <a:srgbClr val="000000"/>
        </a:dk1>
        <a:lt1>
          <a:srgbClr val="FFFFFF"/>
        </a:lt1>
        <a:dk2>
          <a:srgbClr val="800000"/>
        </a:dk2>
        <a:lt2>
          <a:srgbClr val="808080"/>
        </a:lt2>
        <a:accent1>
          <a:srgbClr val="99CCFF"/>
        </a:accent1>
        <a:accent2>
          <a:srgbClr val="FFBA75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E7A869"/>
        </a:accent6>
        <a:hlink>
          <a:srgbClr val="C0C0C0"/>
        </a:hlink>
        <a:folHlink>
          <a:srgbClr val="FFFF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9">
        <a:dk1>
          <a:srgbClr val="000000"/>
        </a:dk1>
        <a:lt1>
          <a:srgbClr val="FFFFFF"/>
        </a:lt1>
        <a:dk2>
          <a:srgbClr val="0078CA"/>
        </a:dk2>
        <a:lt2>
          <a:srgbClr val="969696"/>
        </a:lt2>
        <a:accent1>
          <a:srgbClr val="0099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B9D6E7"/>
        </a:accent6>
        <a:hlink>
          <a:srgbClr val="B2B2B2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K:\PLANTILL\bsch99.pot</Template>
  <TotalTime>20253</TotalTime>
  <Words>259</Words>
  <Application>Microsoft Office PowerPoint</Application>
  <PresentationFormat>Carta (216 x 279 mm)</PresentationFormat>
  <Paragraphs>24</Paragraphs>
  <Slides>19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1" baseType="lpstr">
      <vt:lpstr>bsch99</vt:lpstr>
      <vt:lpstr>Fotografía de Photo Editor</vt:lpstr>
      <vt:lpstr>Diapositiva 1</vt:lpstr>
      <vt:lpstr>Proyecciones vs realidad</vt:lpstr>
      <vt:lpstr>Cuenta de Participaciones Federales – Ingresos y egresos</vt:lpstr>
      <vt:lpstr>Cálculo de Coberturas</vt:lpstr>
      <vt:lpstr>Cuentas del Fondo de Reserva y Remanentes</vt:lpstr>
      <vt:lpstr>Cuentas del Fondo de Soporte y Aportación Inicial</vt:lpstr>
      <vt:lpstr>Remanente para el Fideicomisario en 2º Lugar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</vt:vector>
  </TitlesOfParts>
  <Company>Santander - Septiembre 2002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a Fumisa</dc:title>
  <dc:subject>Formato para presentaciones</dc:subject>
  <dc:creator>Nayeeli Diaz</dc:creator>
  <cp:lastModifiedBy>U S E R</cp:lastModifiedBy>
  <cp:revision>1157</cp:revision>
  <cp:lastPrinted>2002-09-03T16:58:47Z</cp:lastPrinted>
  <dcterms:created xsi:type="dcterms:W3CDTF">1999-12-02T08:53:32Z</dcterms:created>
  <dcterms:modified xsi:type="dcterms:W3CDTF">2017-08-17T23:45:34Z</dcterms:modified>
</cp:coreProperties>
</file>