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22"/>
  </p:notesMasterIdLst>
  <p:handoutMasterIdLst>
    <p:handoutMasterId r:id="rId23"/>
  </p:handoutMasterIdLst>
  <p:sldIdLst>
    <p:sldId id="807" r:id="rId2"/>
    <p:sldId id="870" r:id="rId3"/>
    <p:sldId id="835" r:id="rId4"/>
    <p:sldId id="881" r:id="rId5"/>
    <p:sldId id="880" r:id="rId6"/>
    <p:sldId id="867" r:id="rId7"/>
    <p:sldId id="882" r:id="rId8"/>
    <p:sldId id="883" r:id="rId9"/>
    <p:sldId id="884" r:id="rId10"/>
    <p:sldId id="885" r:id="rId11"/>
    <p:sldId id="886" r:id="rId12"/>
    <p:sldId id="887" r:id="rId13"/>
    <p:sldId id="877" r:id="rId14"/>
    <p:sldId id="848" r:id="rId15"/>
    <p:sldId id="890" r:id="rId16"/>
    <p:sldId id="891" r:id="rId17"/>
    <p:sldId id="888" r:id="rId18"/>
    <p:sldId id="889" r:id="rId19"/>
    <p:sldId id="892" r:id="rId20"/>
    <p:sldId id="893" r:id="rId21"/>
  </p:sldIdLst>
  <p:sldSz cx="9144000" cy="6858000" type="letter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504">
          <p15:clr>
            <a:srgbClr val="A4A3A4"/>
          </p15:clr>
        </p15:guide>
        <p15:guide id="2" orient="horz" pos="4319">
          <p15:clr>
            <a:srgbClr val="A4A3A4"/>
          </p15:clr>
        </p15:guide>
        <p15:guide id="3" orient="horz" pos="48">
          <p15:clr>
            <a:srgbClr val="A4A3A4"/>
          </p15:clr>
        </p15:guide>
        <p15:guide id="4" orient="horz" pos="3936">
          <p15:clr>
            <a:srgbClr val="A4A3A4"/>
          </p15:clr>
        </p15:guide>
        <p15:guide id="5" pos="5759">
          <p15:clr>
            <a:srgbClr val="A4A3A4"/>
          </p15:clr>
        </p15:guide>
        <p15:guide id="6" pos="2880">
          <p15:clr>
            <a:srgbClr val="A4A3A4"/>
          </p15:clr>
        </p15:guide>
        <p15:guide id="7" pos="55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9">
          <p15:clr>
            <a:srgbClr val="A4A3A4"/>
          </p15:clr>
        </p15:guide>
        <p15:guide id="2" pos="221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  <a:srgbClr val="CCCC00"/>
    <a:srgbClr val="CC3300"/>
    <a:srgbClr val="CC9900"/>
    <a:srgbClr val="669900"/>
    <a:srgbClr val="0000FF"/>
    <a:srgbClr val="FF0066"/>
    <a:srgbClr val="8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3" autoAdjust="0"/>
    <p:restoredTop sz="94628" autoAdjust="0"/>
  </p:normalViewPr>
  <p:slideViewPr>
    <p:cSldViewPr>
      <p:cViewPr>
        <p:scale>
          <a:sx n="80" d="100"/>
          <a:sy n="80" d="100"/>
        </p:scale>
        <p:origin x="-1164" y="30"/>
      </p:cViewPr>
      <p:guideLst>
        <p:guide orient="horz" pos="3504"/>
        <p:guide orient="horz" pos="4319"/>
        <p:guide orient="horz" pos="48"/>
        <p:guide orient="horz" pos="3936"/>
        <p:guide pos="5759"/>
        <p:guide pos="2880"/>
        <p:guide pos="5568"/>
      </p:guideLst>
    </p:cSldViewPr>
  </p:slideViewPr>
  <p:outlineViewPr>
    <p:cViewPr>
      <p:scale>
        <a:sx n="66" d="100"/>
        <a:sy n="66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166" y="-84"/>
      </p:cViewPr>
      <p:guideLst>
        <p:guide orient="horz" pos="3128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9.xml"/><Relationship Id="rId3" Type="http://schemas.openxmlformats.org/officeDocument/2006/relationships/slide" Target="slides/slide4.xml"/><Relationship Id="rId7" Type="http://schemas.openxmlformats.org/officeDocument/2006/relationships/slide" Target="slides/slide8.xml"/><Relationship Id="rId12" Type="http://schemas.openxmlformats.org/officeDocument/2006/relationships/slide" Target="slides/slide13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6" Type="http://schemas.openxmlformats.org/officeDocument/2006/relationships/slide" Target="slides/slide7.xml"/><Relationship Id="rId11" Type="http://schemas.openxmlformats.org/officeDocument/2006/relationships/slide" Target="slides/slide12.xml"/><Relationship Id="rId5" Type="http://schemas.openxmlformats.org/officeDocument/2006/relationships/slide" Target="slides/slide6.xml"/><Relationship Id="rId10" Type="http://schemas.openxmlformats.org/officeDocument/2006/relationships/slide" Target="slides/slide11.xml"/><Relationship Id="rId4" Type="http://schemas.openxmlformats.org/officeDocument/2006/relationships/slide" Target="slides/slide5.xml"/><Relationship Id="rId9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60688" cy="489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0" tIns="45790" rIns="91580" bIns="45790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31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9" y="1"/>
            <a:ext cx="2960687" cy="489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0" tIns="45790" rIns="91580" bIns="45790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31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53487"/>
            <a:ext cx="2960688" cy="489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0" tIns="45790" rIns="91580" bIns="45790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31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9" y="9453487"/>
            <a:ext cx="2960687" cy="489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0" tIns="45790" rIns="91580" bIns="45790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99528C7A-EADC-494D-9070-6299DCB7EFC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71737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1800" cy="460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637" tIns="47492" rIns="98637" bIns="47492" numCol="1" anchor="ctr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73387" cy="460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637" tIns="47492" rIns="98637" bIns="47492" numCol="1" anchor="ctr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71525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05854"/>
            <a:ext cx="2971800" cy="5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637" tIns="47492" rIns="98637" bIns="4749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405854"/>
            <a:ext cx="2973387" cy="5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637" tIns="47492" rIns="98637" bIns="4749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pPr>
              <a:defRPr/>
            </a:pPr>
            <a:fld id="{941DFEA6-C299-4672-BCA6-D69A70BD390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793291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FC5B52-5E84-4E9B-B7B2-894685646098}" type="slidenum">
              <a:rPr lang="es-ES_tradnl" smtClean="0"/>
              <a:pPr/>
              <a:t>1</a:t>
            </a:fld>
            <a:endParaRPr lang="es-ES_tradnl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8213" y="4706103"/>
            <a:ext cx="4927600" cy="446952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806" tIns="46404" rIns="92806" bIns="46404"/>
          <a:lstStyle/>
          <a:p>
            <a:endParaRPr lang="es-ES_tradnl" smtClean="0"/>
          </a:p>
        </p:txBody>
      </p:sp>
    </p:spTree>
    <p:extLst>
      <p:ext uri="{BB962C8B-B14F-4D97-AF65-F5344CB8AC3E}">
        <p14:creationId xmlns:p14="http://schemas.microsoft.com/office/powerpoint/2010/main" val="3199698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SCH-H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" y="6546850"/>
            <a:ext cx="1604963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04850" y="2667000"/>
            <a:ext cx="7737475" cy="1143000"/>
          </a:xfrm>
        </p:spPr>
        <p:txBody>
          <a:bodyPr/>
          <a:lstStyle>
            <a:lvl1pPr algn="ctr">
              <a:defRPr sz="2400"/>
            </a:lvl1pPr>
          </a:lstStyle>
          <a:p>
            <a:r>
              <a:rPr lang="es-E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6375" y="5562600"/>
            <a:ext cx="6334125" cy="3048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s-ES"/>
              <a:t>Click to edit Date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36525" y="6553200"/>
            <a:ext cx="1903413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51" tIns="45725" rIns="91451" bIns="45725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fld id="{4D481A51-301A-4EE8-820A-B303753915E0}" type="datetime9">
              <a:rPr lang="es-ES"/>
              <a:pPr>
                <a:defRPr/>
              </a:pPr>
              <a:t>21/06/2017 19:26:31</a:t>
            </a:fld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448050" y="6553200"/>
            <a:ext cx="28956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51" tIns="45725" rIns="91451" bIns="45725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992938" y="6553200"/>
            <a:ext cx="1903412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51" tIns="45725" rIns="91451" bIns="45725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2245921C-DFEE-4832-A8AF-221D7F92146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62750" y="144463"/>
            <a:ext cx="2076450" cy="610393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144463"/>
            <a:ext cx="6076950" cy="610393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144463"/>
            <a:ext cx="7791450" cy="758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33400" y="1295400"/>
            <a:ext cx="4076700" cy="4953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762500" y="1295400"/>
            <a:ext cx="4076700" cy="24003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762500" y="3848100"/>
            <a:ext cx="4076700" cy="24003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33400" y="1295400"/>
            <a:ext cx="4076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62500" y="1295400"/>
            <a:ext cx="4076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144463"/>
            <a:ext cx="779145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51" tIns="45725" rIns="91451" bIns="4572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2954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86" tIns="46043" rIns="92086" bIns="460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 rot="-5400000">
            <a:off x="4724400" y="-3213100"/>
            <a:ext cx="0" cy="8382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graphicFrame>
        <p:nvGraphicFramePr>
          <p:cNvPr id="1026" name="Object 45"/>
          <p:cNvGraphicFramePr>
            <a:graphicFrameLocks noChangeAspect="1"/>
          </p:cNvGraphicFramePr>
          <p:nvPr/>
        </p:nvGraphicFramePr>
        <p:xfrm>
          <a:off x="7667625" y="6223000"/>
          <a:ext cx="1296988" cy="54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Fotografía de Photo Editor" r:id="rId15" imgW="9647619" imgH="4076190" progId="">
                  <p:embed/>
                </p:oleObj>
              </mc:Choice>
              <mc:Fallback>
                <p:oleObj name="Fotografía de Photo Editor" r:id="rId15" imgW="9647619" imgH="407619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7625" y="6223000"/>
                        <a:ext cx="1296988" cy="547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66CC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1" name="Picture 10" descr="http://t0.gstatic.com/images?q=tbn:ANd9GcQtC0Y2KzQ6oRV_nLKPjHljmPHKNUlGqCNjCR9GYUfOtAhGgKWt"/>
          <p:cNvPicPr>
            <a:picLocks noChangeAspect="1" noChangeArrowheads="1"/>
          </p:cNvPicPr>
          <p:nvPr userDrawn="1"/>
        </p:nvPicPr>
        <p:blipFill>
          <a:blip r:embed="rId17" cstate="print"/>
          <a:srcRect b="906"/>
          <a:stretch>
            <a:fillRect/>
          </a:stretch>
        </p:blipFill>
        <p:spPr bwMode="auto">
          <a:xfrm>
            <a:off x="6985000" y="44450"/>
            <a:ext cx="2124075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1" r:id="rId12"/>
  </p:sldLayoutIdLst>
  <p:transition spd="med">
    <p:pull dir="d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9pPr>
    </p:titleStyle>
    <p:bodyStyle>
      <a:lvl1pPr marL="200025" indent="-200025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w"/>
        <a:defRPr sz="1200">
          <a:solidFill>
            <a:schemeClr val="tx1"/>
          </a:solidFill>
          <a:latin typeface="+mn-lt"/>
          <a:ea typeface="+mn-ea"/>
          <a:cs typeface="+mn-cs"/>
        </a:defRPr>
      </a:lvl1pPr>
      <a:lvl2pPr marL="500063" indent="-185738" algn="just" rtl="0" eaLnBrk="0" fontAlgn="base" hangingPunct="0">
        <a:spcBef>
          <a:spcPct val="100000"/>
        </a:spcBef>
        <a:spcAft>
          <a:spcPct val="0"/>
        </a:spcAft>
        <a:buClr>
          <a:schemeClr val="folHlink"/>
        </a:buClr>
        <a:buChar char="–"/>
        <a:defRPr sz="1200">
          <a:solidFill>
            <a:schemeClr val="tx1"/>
          </a:solidFill>
          <a:latin typeface="+mn-lt"/>
        </a:defRPr>
      </a:lvl2pPr>
      <a:lvl3pPr marL="8429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Symbol" pitchFamily="18" charset="2"/>
        <a:buChar char="·"/>
        <a:defRPr sz="1200">
          <a:solidFill>
            <a:schemeClr val="tx1"/>
          </a:solidFill>
          <a:latin typeface="+mn-lt"/>
        </a:defRPr>
      </a:lvl3pPr>
      <a:lvl4pPr marL="11858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sz="1200">
          <a:solidFill>
            <a:schemeClr val="tx1"/>
          </a:solidFill>
          <a:latin typeface="+mn-lt"/>
        </a:defRPr>
      </a:lvl4pPr>
      <a:lvl5pPr marL="15287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sz="1200">
          <a:solidFill>
            <a:schemeClr val="tx1"/>
          </a:solidFill>
          <a:latin typeface="+mn-lt"/>
        </a:defRPr>
      </a:lvl5pPr>
      <a:lvl6pPr marL="19859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sz="1200">
          <a:solidFill>
            <a:schemeClr val="tx1"/>
          </a:solidFill>
          <a:latin typeface="+mn-lt"/>
        </a:defRPr>
      </a:lvl6pPr>
      <a:lvl7pPr marL="24431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sz="1200">
          <a:solidFill>
            <a:schemeClr val="tx1"/>
          </a:solidFill>
          <a:latin typeface="+mn-lt"/>
        </a:defRPr>
      </a:lvl7pPr>
      <a:lvl8pPr marL="29003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sz="1200">
          <a:solidFill>
            <a:schemeClr val="tx1"/>
          </a:solidFill>
          <a:latin typeface="+mn-lt"/>
        </a:defRPr>
      </a:lvl8pPr>
      <a:lvl9pPr marL="33575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sz="12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1936"/>
          <p:cNvSpPr txBox="1">
            <a:spLocks noChangeArrowheads="1"/>
          </p:cNvSpPr>
          <p:nvPr/>
        </p:nvSpPr>
        <p:spPr bwMode="auto">
          <a:xfrm>
            <a:off x="3854450" y="6213475"/>
            <a:ext cx="169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" sz="2400">
              <a:latin typeface="Times New Roman" pitchFamily="18" charset="0"/>
            </a:endParaRPr>
          </a:p>
        </p:txBody>
      </p:sp>
      <p:sp>
        <p:nvSpPr>
          <p:cNvPr id="2052" name="Text Box 1026"/>
          <p:cNvSpPr txBox="1">
            <a:spLocks noChangeArrowheads="1"/>
          </p:cNvSpPr>
          <p:nvPr/>
        </p:nvSpPr>
        <p:spPr bwMode="auto">
          <a:xfrm>
            <a:off x="3009900" y="5013325"/>
            <a:ext cx="3086100" cy="2841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285750" indent="-285750" algn="ctr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  <a:tabLst>
                <a:tab pos="2286000" algn="l"/>
              </a:tabLst>
              <a:defRPr/>
            </a:pPr>
            <a:r>
              <a:rPr lang="es-ES_tradnl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Junio </a:t>
            </a:r>
            <a:r>
              <a:rPr lang="es-ES_tradnl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de </a:t>
            </a:r>
            <a:r>
              <a:rPr lang="es-ES_tradnl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2017</a:t>
            </a:r>
            <a:endParaRPr lang="es-ES_tradnl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681996" name="Text Box 1036"/>
          <p:cNvSpPr txBox="1">
            <a:spLocks noChangeArrowheads="1"/>
          </p:cNvSpPr>
          <p:nvPr/>
        </p:nvSpPr>
        <p:spPr bwMode="auto">
          <a:xfrm>
            <a:off x="1617663" y="3173413"/>
            <a:ext cx="5908675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200" tIns="46800" rIns="97200" bIns="46800" anchor="ctr">
            <a:spAutoFit/>
          </a:bodyPr>
          <a:lstStyle/>
          <a:p>
            <a:pPr algn="ctr">
              <a:lnSpc>
                <a:spcPct val="125000"/>
              </a:lnSpc>
              <a:defRPr/>
            </a:pPr>
            <a:r>
              <a:rPr lang="es-ES_tradnl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INFORME DEL ASESOR FINANCIERO</a:t>
            </a:r>
          </a:p>
        </p:txBody>
      </p:sp>
      <p:sp>
        <p:nvSpPr>
          <p:cNvPr id="2054" name="Text Box 1967"/>
          <p:cNvSpPr txBox="1">
            <a:spLocks noChangeArrowheads="1"/>
          </p:cNvSpPr>
          <p:nvPr/>
        </p:nvSpPr>
        <p:spPr bwMode="auto">
          <a:xfrm>
            <a:off x="436563" y="6091238"/>
            <a:ext cx="4135437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200" tIns="46800" rIns="97200" bIns="46800">
            <a:spAutoFit/>
          </a:bodyPr>
          <a:lstStyle/>
          <a:p>
            <a:pPr algn="just"/>
            <a:r>
              <a:rPr lang="es-MX" b="1">
                <a:latin typeface="Calibri" pitchFamily="34" charset="0"/>
              </a:rPr>
              <a:t>Las cifras contenidas en el presente informe tienen como base los informes elaborados por el Fiduciario del Fideicomiso 1175, así como información proporcionada por el Gobierno del Estado de Veracruz.</a:t>
            </a:r>
          </a:p>
          <a:p>
            <a:endParaRPr lang="es-ES" b="1"/>
          </a:p>
        </p:txBody>
      </p:sp>
      <p:graphicFrame>
        <p:nvGraphicFramePr>
          <p:cNvPr id="2050" name="Object 1972"/>
          <p:cNvGraphicFramePr>
            <a:graphicFrameLocks noChangeAspect="1"/>
          </p:cNvGraphicFramePr>
          <p:nvPr/>
        </p:nvGraphicFramePr>
        <p:xfrm>
          <a:off x="7218363" y="5949950"/>
          <a:ext cx="1601787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Fotografía de Photo Editor" r:id="rId4" imgW="9647619" imgH="4076190" progId="">
                  <p:embed/>
                </p:oleObj>
              </mc:Choice>
              <mc:Fallback>
                <p:oleObj name="Fotografía de Photo Editor" r:id="rId4" imgW="9647619" imgH="407619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8363" y="5949950"/>
                        <a:ext cx="1601787" cy="676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5" name="Picture 10" descr="http://t0.gstatic.com/images?q=tbn:ANd9GcQtC0Y2KzQ6oRV_nLKPjHljmPHKNUlGqCNjCR9GYUfOtAhGgKWt"/>
          <p:cNvPicPr>
            <a:picLocks noChangeAspect="1" noChangeArrowheads="1"/>
          </p:cNvPicPr>
          <p:nvPr/>
        </p:nvPicPr>
        <p:blipFill>
          <a:blip r:embed="rId6" cstate="print"/>
          <a:srcRect b="906"/>
          <a:stretch>
            <a:fillRect/>
          </a:stretch>
        </p:blipFill>
        <p:spPr bwMode="auto">
          <a:xfrm>
            <a:off x="3203575" y="1341438"/>
            <a:ext cx="2663825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EMISIONES DENOMINADAS EN </a:t>
            </a:r>
            <a:r>
              <a:rPr lang="es-MX" b="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UDI’s</a:t>
            </a: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/>
            </a:r>
            <a:b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</a:b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Cuenta de Administración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12291" name="Text Box 96"/>
          <p:cNvSpPr txBox="1">
            <a:spLocks noChangeArrowheads="1"/>
          </p:cNvSpPr>
          <p:nvPr/>
        </p:nvSpPr>
        <p:spPr bwMode="auto">
          <a:xfrm>
            <a:off x="611560" y="1133475"/>
            <a:ext cx="8280920" cy="46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 smtClean="0">
                <a:latin typeface="Calibri" pitchFamily="34" charset="0"/>
              </a:rPr>
              <a:t>PERIODO:</a:t>
            </a:r>
            <a:r>
              <a:rPr lang="es-MX" sz="1200" dirty="0" smtClean="0">
                <a:latin typeface="Calibri" pitchFamily="34" charset="0"/>
              </a:rPr>
              <a:t> Del 1 de marzo  al 31 de mayo de 2017.</a:t>
            </a:r>
            <a:endParaRPr lang="es-ES" sz="1200" dirty="0" smtClean="0">
              <a:latin typeface="Calibri" pitchFamily="34" charset="0"/>
            </a:endParaRPr>
          </a:p>
          <a:p>
            <a:pPr algn="ctr"/>
            <a:endParaRPr lang="es-ES" sz="1200" dirty="0">
              <a:latin typeface="Calibri" pitchFamily="34" charset="0"/>
            </a:endParaRP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" y="2041376"/>
            <a:ext cx="824865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EMISIONES DENOMINADAS EN </a:t>
            </a:r>
            <a:r>
              <a:rPr lang="es-MX" b="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UDI’s</a:t>
            </a: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</a:t>
            </a:r>
            <a:b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</a:b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Cálculo de Cobertura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13315" name="Text Box 96"/>
          <p:cNvSpPr txBox="1">
            <a:spLocks noChangeArrowheads="1"/>
          </p:cNvSpPr>
          <p:nvPr/>
        </p:nvSpPr>
        <p:spPr bwMode="auto">
          <a:xfrm>
            <a:off x="539552" y="1133475"/>
            <a:ext cx="8352928" cy="46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 smtClean="0">
                <a:latin typeface="Calibri" pitchFamily="34" charset="0"/>
              </a:rPr>
              <a:t>PERIODO:</a:t>
            </a:r>
            <a:r>
              <a:rPr lang="es-MX" sz="1200" dirty="0" smtClean="0">
                <a:latin typeface="Calibri" pitchFamily="34" charset="0"/>
              </a:rPr>
              <a:t> Del 1 de marzo  al 31 de mayo de 2017.</a:t>
            </a:r>
            <a:endParaRPr lang="es-ES" sz="1200" dirty="0" smtClean="0">
              <a:latin typeface="Calibri" pitchFamily="34" charset="0"/>
            </a:endParaRPr>
          </a:p>
          <a:p>
            <a:pPr algn="ctr"/>
            <a:endParaRPr lang="es-ES" sz="1200" dirty="0">
              <a:latin typeface="Calibri" pitchFamily="34" charset="0"/>
            </a:endParaRP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" y="2219300"/>
            <a:ext cx="824865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44463"/>
            <a:ext cx="6775450" cy="758825"/>
          </a:xfrm>
        </p:spPr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EMISIONES DENOMINADAS EN </a:t>
            </a:r>
            <a:r>
              <a:rPr lang="es-MX" b="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UDI’s</a:t>
            </a: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</a:t>
            </a:r>
            <a:b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</a:b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Cuentas para el Pago de las GPO y el Pago de las Emisiones –Fondo de Reserva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14339" name="Text Box 96"/>
          <p:cNvSpPr txBox="1">
            <a:spLocks noChangeArrowheads="1"/>
          </p:cNvSpPr>
          <p:nvPr/>
        </p:nvSpPr>
        <p:spPr bwMode="auto">
          <a:xfrm>
            <a:off x="539552" y="1133475"/>
            <a:ext cx="8352928" cy="46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 smtClean="0">
                <a:latin typeface="Calibri" pitchFamily="34" charset="0"/>
              </a:rPr>
              <a:t>PERIODO:</a:t>
            </a:r>
            <a:r>
              <a:rPr lang="es-MX" sz="1200" dirty="0" smtClean="0">
                <a:latin typeface="Calibri" pitchFamily="34" charset="0"/>
              </a:rPr>
              <a:t> Del 1 de marzo  al 31 de mayo de 2017.</a:t>
            </a:r>
            <a:endParaRPr lang="es-ES" sz="1200" dirty="0" smtClean="0">
              <a:latin typeface="Calibri" pitchFamily="34" charset="0"/>
            </a:endParaRPr>
          </a:p>
          <a:p>
            <a:pPr algn="ctr"/>
            <a:endParaRPr lang="es-ES" sz="1200" dirty="0">
              <a:latin typeface="Calibri" pitchFamily="34" charset="0"/>
            </a:endParaRP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" y="1459954"/>
            <a:ext cx="824865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44463"/>
            <a:ext cx="7791450" cy="758825"/>
          </a:xfrm>
        </p:spPr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Cuenta del Fondo de Remanentes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15363" name="Text Box 96"/>
          <p:cNvSpPr txBox="1">
            <a:spLocks noChangeArrowheads="1"/>
          </p:cNvSpPr>
          <p:nvPr/>
        </p:nvSpPr>
        <p:spPr bwMode="auto">
          <a:xfrm>
            <a:off x="539552" y="1133475"/>
            <a:ext cx="8424936" cy="46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 smtClean="0">
                <a:latin typeface="Calibri" pitchFamily="34" charset="0"/>
              </a:rPr>
              <a:t>PERIODO:</a:t>
            </a:r>
            <a:r>
              <a:rPr lang="es-MX" sz="1200" dirty="0" smtClean="0">
                <a:latin typeface="Calibri" pitchFamily="34" charset="0"/>
              </a:rPr>
              <a:t> Del 1 de marzo  al 31 de mayo de 2017.</a:t>
            </a:r>
            <a:endParaRPr lang="es-ES" sz="1200" dirty="0" smtClean="0">
              <a:latin typeface="Calibri" pitchFamily="34" charset="0"/>
            </a:endParaRPr>
          </a:p>
          <a:p>
            <a:pPr algn="ctr"/>
            <a:endParaRPr lang="es-ES" sz="1200" dirty="0">
              <a:latin typeface="Calibri" pitchFamily="34" charset="0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" y="2564904"/>
            <a:ext cx="824865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019300" y="2852738"/>
            <a:ext cx="5105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51" tIns="45725" rIns="91451" bIns="45725" anchor="ctr"/>
          <a:lstStyle/>
          <a:p>
            <a:pPr algn="ctr">
              <a:tabLst>
                <a:tab pos="577850" algn="l"/>
              </a:tabLst>
              <a:defRPr/>
            </a:pPr>
            <a:r>
              <a:rPr lang="es-SV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PROYECCIONES FINANCIERAS</a:t>
            </a:r>
            <a:endParaRPr lang="es-SV" sz="18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68313" y="144463"/>
            <a:ext cx="7791450" cy="758825"/>
          </a:xfrm>
          <a:prstGeom prst="rect">
            <a:avLst/>
          </a:prstGeom>
        </p:spPr>
        <p:txBody>
          <a:bodyPr/>
          <a:lstStyle/>
          <a:p>
            <a:pPr>
              <a:tabLst>
                <a:tab pos="482600" algn="l"/>
              </a:tabLst>
              <a:defRPr/>
            </a:pPr>
            <a:r>
              <a:rPr lang="es-MX" sz="20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+mj-cs"/>
              </a:rPr>
              <a:t>Emisiones a Tasa Fija</a:t>
            </a:r>
            <a:endParaRPr lang="es-ES" sz="2000" kern="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3033719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89598" y="692696"/>
            <a:ext cx="451485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803476"/>
            <a:ext cx="7400925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68313" y="144463"/>
            <a:ext cx="7791450" cy="758825"/>
          </a:xfrm>
          <a:prstGeom prst="rect">
            <a:avLst/>
          </a:prstGeom>
        </p:spPr>
        <p:txBody>
          <a:bodyPr/>
          <a:lstStyle/>
          <a:p>
            <a:pPr>
              <a:tabLst>
                <a:tab pos="482600" algn="l"/>
              </a:tabLst>
              <a:defRPr/>
            </a:pPr>
            <a:r>
              <a:rPr lang="es-MX" sz="20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+mj-cs"/>
              </a:rPr>
              <a:t>Emisiones a Tasa Fija</a:t>
            </a:r>
            <a:endParaRPr lang="es-ES" sz="2000" kern="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1424" y="539717"/>
            <a:ext cx="6156920" cy="3105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3802335"/>
            <a:ext cx="209550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3763615"/>
            <a:ext cx="3869528" cy="2977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68313" y="144463"/>
            <a:ext cx="7791450" cy="758825"/>
          </a:xfrm>
          <a:prstGeom prst="rect">
            <a:avLst/>
          </a:prstGeom>
        </p:spPr>
        <p:txBody>
          <a:bodyPr/>
          <a:lstStyle/>
          <a:p>
            <a:pPr>
              <a:tabLst>
                <a:tab pos="482600" algn="l"/>
              </a:tabLst>
              <a:defRPr/>
            </a:pPr>
            <a:r>
              <a:rPr lang="es-MX" sz="20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+mj-cs"/>
              </a:rPr>
              <a:t>Emisiones a Tasa Variable</a:t>
            </a:r>
            <a:endParaRPr lang="es-ES" sz="2000" kern="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1"/>
            <a:ext cx="3024336" cy="3104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17590" y="753616"/>
            <a:ext cx="451485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789040"/>
            <a:ext cx="70104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68313" y="144463"/>
            <a:ext cx="7791450" cy="758825"/>
          </a:xfrm>
          <a:prstGeom prst="rect">
            <a:avLst/>
          </a:prstGeom>
        </p:spPr>
        <p:txBody>
          <a:bodyPr/>
          <a:lstStyle/>
          <a:p>
            <a:pPr>
              <a:tabLst>
                <a:tab pos="482600" algn="l"/>
              </a:tabLst>
              <a:defRPr/>
            </a:pPr>
            <a:r>
              <a:rPr lang="es-MX" sz="20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+mj-cs"/>
              </a:rPr>
              <a:t>Emisiones a Tasa Variable</a:t>
            </a:r>
            <a:endParaRPr lang="es-ES" sz="2000" kern="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0663" y="620688"/>
            <a:ext cx="5313585" cy="2972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730327"/>
            <a:ext cx="209550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0742" y="3789040"/>
            <a:ext cx="3607562" cy="2776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68313" y="115888"/>
            <a:ext cx="7791450" cy="758825"/>
          </a:xfrm>
          <a:prstGeom prst="rect">
            <a:avLst/>
          </a:prstGeom>
        </p:spPr>
        <p:txBody>
          <a:bodyPr/>
          <a:lstStyle/>
          <a:p>
            <a:pPr>
              <a:tabLst>
                <a:tab pos="482600" algn="l"/>
              </a:tabLst>
              <a:defRPr/>
            </a:pPr>
            <a:r>
              <a:rPr lang="es-MX" sz="20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+mj-cs"/>
              </a:rPr>
              <a:t>Emisiones denominadas en </a:t>
            </a:r>
            <a:r>
              <a:rPr lang="es-MX" sz="2000" kern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+mj-cs"/>
              </a:rPr>
              <a:t>Udi’s</a:t>
            </a:r>
            <a:endParaRPr lang="es-ES" sz="2000" kern="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76672"/>
            <a:ext cx="2252677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548680"/>
            <a:ext cx="5125120" cy="3295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5346" y="3877717"/>
            <a:ext cx="3994686" cy="2902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71014" y="4038699"/>
            <a:ext cx="3405442" cy="2126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Proyecciones vs realidad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4099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295400"/>
            <a:ext cx="8215313" cy="838200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dirty="0" smtClean="0">
                <a:latin typeface="Calibri" pitchFamily="34" charset="0"/>
              </a:rPr>
              <a:t>Durante el periodo marzo 2017- mayo 2017, los ingresos reales resultaron 5.11%  mayores a lo proyectado.</a:t>
            </a:r>
          </a:p>
          <a:p>
            <a:pPr>
              <a:lnSpc>
                <a:spcPct val="90000"/>
              </a:lnSpc>
            </a:pPr>
            <a:r>
              <a:rPr lang="es-MX" dirty="0" smtClean="0">
                <a:latin typeface="Calibri" pitchFamily="34" charset="0"/>
              </a:rPr>
              <a:t>Los Ingresos por concepto de Participaciones (12.30% del 80% , o bien 9.84% del 100%) al cierre de 2017, se estiman en 2,974 millones de pesos.</a:t>
            </a:r>
            <a:endParaRPr lang="es-ES" dirty="0" smtClean="0">
              <a:latin typeface="Calibri" pitchFamily="34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2119313" y="5572125"/>
            <a:ext cx="3028950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7200" tIns="46800" rIns="97200" bIns="46800">
            <a:spAutoFit/>
          </a:bodyPr>
          <a:lstStyle/>
          <a:p>
            <a:r>
              <a:rPr lang="es-MX">
                <a:latin typeface="Calibri" pitchFamily="34" charset="0"/>
              </a:rPr>
              <a:t>Fuente: Proyecciones – Modelo financiero, Real – Fiduciario.</a:t>
            </a:r>
            <a:endParaRPr lang="es-ES">
              <a:latin typeface="Calibri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6950" y="2191866"/>
            <a:ext cx="461010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68313" y="144463"/>
            <a:ext cx="7791450" cy="758825"/>
          </a:xfrm>
          <a:prstGeom prst="rect">
            <a:avLst/>
          </a:prstGeom>
        </p:spPr>
        <p:txBody>
          <a:bodyPr/>
          <a:lstStyle/>
          <a:p>
            <a:pPr>
              <a:tabLst>
                <a:tab pos="482600" algn="l"/>
              </a:tabLst>
              <a:defRPr/>
            </a:pPr>
            <a:r>
              <a:rPr lang="es-MX" sz="20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+mj-cs"/>
              </a:rPr>
              <a:t>Emisiones </a:t>
            </a:r>
            <a:r>
              <a:rPr lang="es-MX" sz="20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+mj-cs"/>
              </a:rPr>
              <a:t>denominadas en </a:t>
            </a:r>
            <a:r>
              <a:rPr lang="es-MX" sz="2000" kern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j-ea"/>
                <a:cs typeface="+mj-cs"/>
              </a:rPr>
              <a:t>Udi’s</a:t>
            </a:r>
            <a:endParaRPr lang="es-ES" sz="2000" kern="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676396"/>
            <a:ext cx="4091006" cy="3184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58974" y="3980211"/>
            <a:ext cx="3273066" cy="2617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4892" y="1284288"/>
            <a:ext cx="2095500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577850" algn="l"/>
              </a:tabLst>
              <a:defRPr/>
            </a:pPr>
            <a:r>
              <a:rPr lang="es-SV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Cuenta General – Ingresos y egresos</a:t>
            </a:r>
            <a:endParaRPr lang="es-SV" sz="1600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5123" name="Text Box 96"/>
          <p:cNvSpPr txBox="1">
            <a:spLocks noChangeArrowheads="1"/>
          </p:cNvSpPr>
          <p:nvPr/>
        </p:nvSpPr>
        <p:spPr bwMode="auto">
          <a:xfrm>
            <a:off x="533400" y="1162458"/>
            <a:ext cx="8352928" cy="279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>
                <a:latin typeface="Calibri" pitchFamily="34" charset="0"/>
              </a:rPr>
              <a:t>PERIODO:</a:t>
            </a:r>
            <a:r>
              <a:rPr lang="es-MX" sz="1200" dirty="0">
                <a:latin typeface="Calibri" pitchFamily="34" charset="0"/>
              </a:rPr>
              <a:t> Del </a:t>
            </a:r>
            <a:r>
              <a:rPr lang="es-MX" sz="1200" dirty="0" smtClean="0">
                <a:latin typeface="Calibri" pitchFamily="34" charset="0"/>
              </a:rPr>
              <a:t>1 de marzo  al 31 de mayo de 2017.</a:t>
            </a:r>
            <a:endParaRPr lang="es-ES" sz="1200" dirty="0">
              <a:latin typeface="Calibri" pitchFamily="34" charset="0"/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" y="1985739"/>
            <a:ext cx="824865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EMISIONES A TASA FIJA</a:t>
            </a:r>
            <a:b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</a:b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Cuenta de Administración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6147" name="Text Box 96"/>
          <p:cNvSpPr txBox="1">
            <a:spLocks noChangeArrowheads="1"/>
          </p:cNvSpPr>
          <p:nvPr/>
        </p:nvSpPr>
        <p:spPr bwMode="auto">
          <a:xfrm>
            <a:off x="539552" y="1133475"/>
            <a:ext cx="8352928" cy="46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 smtClean="0">
                <a:latin typeface="Calibri" pitchFamily="34" charset="0"/>
              </a:rPr>
              <a:t>PERIODO:</a:t>
            </a:r>
            <a:r>
              <a:rPr lang="es-MX" sz="1200" dirty="0" smtClean="0">
                <a:latin typeface="Calibri" pitchFamily="34" charset="0"/>
              </a:rPr>
              <a:t> Del 1 de marzo  al 31 de mayo de 2017.</a:t>
            </a:r>
            <a:endParaRPr lang="es-ES" sz="1200" dirty="0" smtClean="0">
              <a:latin typeface="Calibri" pitchFamily="34" charset="0"/>
            </a:endParaRPr>
          </a:p>
          <a:p>
            <a:pPr algn="ctr"/>
            <a:endParaRPr lang="es-ES" sz="1200" dirty="0">
              <a:latin typeface="Calibri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" y="2218159"/>
            <a:ext cx="824865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EMISIONES A TASA FIJA </a:t>
            </a:r>
            <a:b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</a:b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Cálculo de Cobertura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7171" name="Text Box 96"/>
          <p:cNvSpPr txBox="1">
            <a:spLocks noChangeArrowheads="1"/>
          </p:cNvSpPr>
          <p:nvPr/>
        </p:nvSpPr>
        <p:spPr bwMode="auto">
          <a:xfrm>
            <a:off x="539552" y="1133475"/>
            <a:ext cx="8352928" cy="46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 smtClean="0">
                <a:latin typeface="Calibri" pitchFamily="34" charset="0"/>
              </a:rPr>
              <a:t>PERIODO:</a:t>
            </a:r>
            <a:r>
              <a:rPr lang="es-MX" sz="1200" dirty="0" smtClean="0">
                <a:latin typeface="Calibri" pitchFamily="34" charset="0"/>
              </a:rPr>
              <a:t> Del 1 de marzo  al 31 de mayo de 2017.</a:t>
            </a:r>
            <a:endParaRPr lang="es-ES" sz="1200" dirty="0" smtClean="0">
              <a:latin typeface="Calibri" pitchFamily="34" charset="0"/>
            </a:endParaRPr>
          </a:p>
          <a:p>
            <a:pPr algn="ctr"/>
            <a:endParaRPr lang="es-ES" sz="1200" dirty="0">
              <a:latin typeface="Calibri" pitchFamily="34" charset="0"/>
            </a:endParaRP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" y="1934691"/>
            <a:ext cx="824865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44463"/>
            <a:ext cx="6775450" cy="758825"/>
          </a:xfrm>
        </p:spPr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EMISIONES A TASA FIJA </a:t>
            </a:r>
            <a:b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</a:b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Cuentas para el Pago de las GPO y el Pago de las Emisiones –Fondo de Reserva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8195" name="Text Box 96"/>
          <p:cNvSpPr txBox="1">
            <a:spLocks noChangeArrowheads="1"/>
          </p:cNvSpPr>
          <p:nvPr/>
        </p:nvSpPr>
        <p:spPr bwMode="auto">
          <a:xfrm>
            <a:off x="539552" y="1133475"/>
            <a:ext cx="8424936" cy="46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 smtClean="0">
                <a:latin typeface="Calibri" pitchFamily="34" charset="0"/>
              </a:rPr>
              <a:t>PERIODO:</a:t>
            </a:r>
            <a:r>
              <a:rPr lang="es-MX" sz="1200" dirty="0" smtClean="0">
                <a:latin typeface="Calibri" pitchFamily="34" charset="0"/>
              </a:rPr>
              <a:t> Del 1 de marzo  al 31 de mayo de 2017.</a:t>
            </a:r>
            <a:endParaRPr lang="es-ES" sz="1200" dirty="0" smtClean="0">
              <a:latin typeface="Calibri" pitchFamily="34" charset="0"/>
            </a:endParaRPr>
          </a:p>
          <a:p>
            <a:pPr algn="ctr"/>
            <a:endParaRPr lang="es-ES" sz="1200" dirty="0">
              <a:latin typeface="Calibri" pitchFamily="34" charset="0"/>
            </a:endParaRPr>
          </a:p>
        </p:txBody>
      </p:sp>
      <p:sp>
        <p:nvSpPr>
          <p:cNvPr id="8" name="4 Forma libre"/>
          <p:cNvSpPr>
            <a:spLocks/>
          </p:cNvSpPr>
          <p:nvPr/>
        </p:nvSpPr>
        <p:spPr bwMode="auto">
          <a:xfrm>
            <a:off x="17364075" y="13954125"/>
            <a:ext cx="381000" cy="123825"/>
          </a:xfrm>
          <a:custGeom>
            <a:avLst/>
            <a:gdLst>
              <a:gd name="T0" fmla="*/ 0 w 211137"/>
              <a:gd name="T1" fmla="*/ 36681 h 144462"/>
              <a:gd name="T2" fmla="*/ 242785 w 211137"/>
              <a:gd name="T3" fmla="*/ 51602 h 144462"/>
              <a:gd name="T4" fmla="*/ 809237 w 211137"/>
              <a:gd name="T5" fmla="*/ 6837 h 144462"/>
              <a:gd name="T6" fmla="*/ 768767 w 211137"/>
              <a:gd name="T7" fmla="*/ 10569 h 144462"/>
              <a:gd name="T8" fmla="*/ 0 60000 65536"/>
              <a:gd name="T9" fmla="*/ 0 60000 65536"/>
              <a:gd name="T10" fmla="*/ 0 60000 65536"/>
              <a:gd name="T11" fmla="*/ 0 60000 65536"/>
              <a:gd name="T12" fmla="*/ 0 w 211137"/>
              <a:gd name="T13" fmla="*/ 0 h 144462"/>
              <a:gd name="T14" fmla="*/ 211137 w 211137"/>
              <a:gd name="T15" fmla="*/ 144462 h 1444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1137" h="144462">
                <a:moveTo>
                  <a:pt x="0" y="93662"/>
                </a:moveTo>
                <a:cubicBezTo>
                  <a:pt x="12700" y="119062"/>
                  <a:pt x="25400" y="144462"/>
                  <a:pt x="57150" y="131762"/>
                </a:cubicBezTo>
                <a:cubicBezTo>
                  <a:pt x="88900" y="119062"/>
                  <a:pt x="169863" y="34924"/>
                  <a:pt x="190500" y="17462"/>
                </a:cubicBezTo>
                <a:cubicBezTo>
                  <a:pt x="211137" y="0"/>
                  <a:pt x="196056" y="13493"/>
                  <a:pt x="180975" y="26987"/>
                </a:cubicBezTo>
              </a:path>
            </a:pathLst>
          </a:custGeom>
          <a:solidFill>
            <a:srgbClr val="FFFFFF"/>
          </a:solidFill>
          <a:ln w="9525" algn="ctr">
            <a:solidFill>
              <a:srgbClr val="000000"/>
            </a:solidFill>
            <a:round/>
            <a:headEnd/>
            <a:tailEnd/>
          </a:ln>
        </p:spPr>
      </p:sp>
      <p:sp>
        <p:nvSpPr>
          <p:cNvPr id="9" name="4 Forma libre"/>
          <p:cNvSpPr>
            <a:spLocks/>
          </p:cNvSpPr>
          <p:nvPr/>
        </p:nvSpPr>
        <p:spPr bwMode="auto">
          <a:xfrm>
            <a:off x="17364075" y="17002125"/>
            <a:ext cx="381000" cy="123825"/>
          </a:xfrm>
          <a:custGeom>
            <a:avLst/>
            <a:gdLst>
              <a:gd name="T0" fmla="*/ 0 w 211137"/>
              <a:gd name="T1" fmla="*/ 36681 h 144462"/>
              <a:gd name="T2" fmla="*/ 242785 w 211137"/>
              <a:gd name="T3" fmla="*/ 51602 h 144462"/>
              <a:gd name="T4" fmla="*/ 809237 w 211137"/>
              <a:gd name="T5" fmla="*/ 6837 h 144462"/>
              <a:gd name="T6" fmla="*/ 768767 w 211137"/>
              <a:gd name="T7" fmla="*/ 10569 h 144462"/>
              <a:gd name="T8" fmla="*/ 0 60000 65536"/>
              <a:gd name="T9" fmla="*/ 0 60000 65536"/>
              <a:gd name="T10" fmla="*/ 0 60000 65536"/>
              <a:gd name="T11" fmla="*/ 0 60000 65536"/>
              <a:gd name="T12" fmla="*/ 0 w 211137"/>
              <a:gd name="T13" fmla="*/ 0 h 144462"/>
              <a:gd name="T14" fmla="*/ 211137 w 211137"/>
              <a:gd name="T15" fmla="*/ 144462 h 1444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1137" h="144462">
                <a:moveTo>
                  <a:pt x="0" y="93662"/>
                </a:moveTo>
                <a:cubicBezTo>
                  <a:pt x="12700" y="119062"/>
                  <a:pt x="25400" y="144462"/>
                  <a:pt x="57150" y="131762"/>
                </a:cubicBezTo>
                <a:cubicBezTo>
                  <a:pt x="88900" y="119062"/>
                  <a:pt x="169863" y="34924"/>
                  <a:pt x="190500" y="17462"/>
                </a:cubicBezTo>
                <a:cubicBezTo>
                  <a:pt x="211137" y="0"/>
                  <a:pt x="196056" y="13493"/>
                  <a:pt x="180975" y="26987"/>
                </a:cubicBezTo>
              </a:path>
            </a:pathLst>
          </a:custGeom>
          <a:solidFill>
            <a:srgbClr val="FFFFFF"/>
          </a:solidFill>
          <a:ln w="9525" algn="ctr">
            <a:solidFill>
              <a:srgbClr val="000000"/>
            </a:solidFill>
            <a:round/>
            <a:headEnd/>
            <a:tailEnd/>
          </a:ln>
        </p:spPr>
      </p:sp>
      <p:sp>
        <p:nvSpPr>
          <p:cNvPr id="10" name="4 Forma libre"/>
          <p:cNvSpPr>
            <a:spLocks/>
          </p:cNvSpPr>
          <p:nvPr/>
        </p:nvSpPr>
        <p:spPr bwMode="auto">
          <a:xfrm>
            <a:off x="17364075" y="12811125"/>
            <a:ext cx="381000" cy="123825"/>
          </a:xfrm>
          <a:custGeom>
            <a:avLst/>
            <a:gdLst>
              <a:gd name="T0" fmla="*/ 0 w 211137"/>
              <a:gd name="T1" fmla="*/ 36681 h 144462"/>
              <a:gd name="T2" fmla="*/ 242785 w 211137"/>
              <a:gd name="T3" fmla="*/ 51602 h 144462"/>
              <a:gd name="T4" fmla="*/ 809237 w 211137"/>
              <a:gd name="T5" fmla="*/ 6837 h 144462"/>
              <a:gd name="T6" fmla="*/ 768767 w 211137"/>
              <a:gd name="T7" fmla="*/ 10569 h 144462"/>
              <a:gd name="T8" fmla="*/ 0 60000 65536"/>
              <a:gd name="T9" fmla="*/ 0 60000 65536"/>
              <a:gd name="T10" fmla="*/ 0 60000 65536"/>
              <a:gd name="T11" fmla="*/ 0 60000 65536"/>
              <a:gd name="T12" fmla="*/ 0 w 211137"/>
              <a:gd name="T13" fmla="*/ 0 h 144462"/>
              <a:gd name="T14" fmla="*/ 211137 w 211137"/>
              <a:gd name="T15" fmla="*/ 144462 h 1444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1137" h="144462">
                <a:moveTo>
                  <a:pt x="0" y="93662"/>
                </a:moveTo>
                <a:cubicBezTo>
                  <a:pt x="12700" y="119062"/>
                  <a:pt x="25400" y="144462"/>
                  <a:pt x="57150" y="131762"/>
                </a:cubicBezTo>
                <a:cubicBezTo>
                  <a:pt x="88900" y="119062"/>
                  <a:pt x="169863" y="34924"/>
                  <a:pt x="190500" y="17462"/>
                </a:cubicBezTo>
                <a:cubicBezTo>
                  <a:pt x="211137" y="0"/>
                  <a:pt x="196056" y="13493"/>
                  <a:pt x="180975" y="26987"/>
                </a:cubicBezTo>
              </a:path>
            </a:pathLst>
          </a:custGeom>
          <a:solidFill>
            <a:srgbClr val="FFFFFF"/>
          </a:solidFill>
          <a:ln w="9525" algn="ctr">
            <a:solidFill>
              <a:srgbClr val="000000"/>
            </a:solidFill>
            <a:round/>
            <a:headEnd/>
            <a:tailEnd/>
          </a:ln>
        </p:spPr>
      </p:sp>
      <p:sp>
        <p:nvSpPr>
          <p:cNvPr id="11" name="4 Forma libre"/>
          <p:cNvSpPr>
            <a:spLocks/>
          </p:cNvSpPr>
          <p:nvPr/>
        </p:nvSpPr>
        <p:spPr bwMode="auto">
          <a:xfrm>
            <a:off x="17364075" y="15859125"/>
            <a:ext cx="381000" cy="123825"/>
          </a:xfrm>
          <a:custGeom>
            <a:avLst/>
            <a:gdLst>
              <a:gd name="T0" fmla="*/ 0 w 211137"/>
              <a:gd name="T1" fmla="*/ 36681 h 144462"/>
              <a:gd name="T2" fmla="*/ 242785 w 211137"/>
              <a:gd name="T3" fmla="*/ 51602 h 144462"/>
              <a:gd name="T4" fmla="*/ 809237 w 211137"/>
              <a:gd name="T5" fmla="*/ 6837 h 144462"/>
              <a:gd name="T6" fmla="*/ 768767 w 211137"/>
              <a:gd name="T7" fmla="*/ 10569 h 144462"/>
              <a:gd name="T8" fmla="*/ 0 60000 65536"/>
              <a:gd name="T9" fmla="*/ 0 60000 65536"/>
              <a:gd name="T10" fmla="*/ 0 60000 65536"/>
              <a:gd name="T11" fmla="*/ 0 60000 65536"/>
              <a:gd name="T12" fmla="*/ 0 w 211137"/>
              <a:gd name="T13" fmla="*/ 0 h 144462"/>
              <a:gd name="T14" fmla="*/ 211137 w 211137"/>
              <a:gd name="T15" fmla="*/ 144462 h 1444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1137" h="144462">
                <a:moveTo>
                  <a:pt x="0" y="93662"/>
                </a:moveTo>
                <a:cubicBezTo>
                  <a:pt x="12700" y="119062"/>
                  <a:pt x="25400" y="144462"/>
                  <a:pt x="57150" y="131762"/>
                </a:cubicBezTo>
                <a:cubicBezTo>
                  <a:pt x="88900" y="119062"/>
                  <a:pt x="169863" y="34924"/>
                  <a:pt x="190500" y="17462"/>
                </a:cubicBezTo>
                <a:cubicBezTo>
                  <a:pt x="211137" y="0"/>
                  <a:pt x="196056" y="13493"/>
                  <a:pt x="180975" y="26987"/>
                </a:cubicBezTo>
              </a:path>
            </a:pathLst>
          </a:custGeom>
          <a:solidFill>
            <a:srgbClr val="FFFFFF"/>
          </a:solidFill>
          <a:ln w="9525" algn="ctr">
            <a:solidFill>
              <a:srgbClr val="000000"/>
            </a:solidFill>
            <a:round/>
            <a:headEnd/>
            <a:tailEnd/>
          </a:ln>
        </p:spPr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7348139" cy="4929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EMISIONES A TASA VARIABLE</a:t>
            </a:r>
            <a:b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</a:b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Cuenta de Administración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9219" name="Text Box 96"/>
          <p:cNvSpPr txBox="1">
            <a:spLocks noChangeArrowheads="1"/>
          </p:cNvSpPr>
          <p:nvPr/>
        </p:nvSpPr>
        <p:spPr bwMode="auto">
          <a:xfrm>
            <a:off x="539552" y="1133475"/>
            <a:ext cx="8352928" cy="46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 smtClean="0">
                <a:latin typeface="Calibri" pitchFamily="34" charset="0"/>
              </a:rPr>
              <a:t>PERIODO:</a:t>
            </a:r>
            <a:r>
              <a:rPr lang="es-MX" sz="1200" dirty="0" smtClean="0">
                <a:latin typeface="Calibri" pitchFamily="34" charset="0"/>
              </a:rPr>
              <a:t> Del 1 de marzo  al 31 de mayo de 2017.</a:t>
            </a:r>
            <a:endParaRPr lang="es-ES" sz="1200" dirty="0" smtClean="0">
              <a:latin typeface="Calibri" pitchFamily="34" charset="0"/>
            </a:endParaRPr>
          </a:p>
          <a:p>
            <a:pPr algn="ctr"/>
            <a:endParaRPr lang="es-ES" sz="1200" dirty="0">
              <a:latin typeface="Calibri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" y="2290167"/>
            <a:ext cx="824865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EMISIONES A TASA VARIABLE </a:t>
            </a:r>
            <a:b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</a:b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Cálculo de Cobertura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10243" name="Text Box 96"/>
          <p:cNvSpPr txBox="1">
            <a:spLocks noChangeArrowheads="1"/>
          </p:cNvSpPr>
          <p:nvPr/>
        </p:nvSpPr>
        <p:spPr bwMode="auto">
          <a:xfrm>
            <a:off x="539552" y="1133475"/>
            <a:ext cx="8424936" cy="46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 smtClean="0">
                <a:latin typeface="Calibri" pitchFamily="34" charset="0"/>
              </a:rPr>
              <a:t>PERIODO:</a:t>
            </a:r>
            <a:r>
              <a:rPr lang="es-MX" sz="1200" dirty="0" smtClean="0">
                <a:latin typeface="Calibri" pitchFamily="34" charset="0"/>
              </a:rPr>
              <a:t> Del 1 de marzo  al 31 de mayo de 2017.</a:t>
            </a:r>
            <a:endParaRPr lang="es-ES" sz="1200" dirty="0" smtClean="0">
              <a:latin typeface="Calibri" pitchFamily="34" charset="0"/>
            </a:endParaRPr>
          </a:p>
          <a:p>
            <a:pPr algn="ctr"/>
            <a:endParaRPr lang="es-ES" sz="1200" dirty="0">
              <a:latin typeface="Calibri" pitchFamily="34" charset="0"/>
            </a:endParaRP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" y="2078707"/>
            <a:ext cx="824865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44463"/>
            <a:ext cx="6775450" cy="758825"/>
          </a:xfrm>
        </p:spPr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EMISIONES A TASA VARIABLE</a:t>
            </a:r>
            <a:b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</a:b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Cuentas para el Pago de las GPO y el Pago de las Emisiones –Fondo de Reserva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11267" name="Text Box 96"/>
          <p:cNvSpPr txBox="1">
            <a:spLocks noChangeArrowheads="1"/>
          </p:cNvSpPr>
          <p:nvPr/>
        </p:nvSpPr>
        <p:spPr bwMode="auto">
          <a:xfrm>
            <a:off x="539552" y="1133475"/>
            <a:ext cx="8352928" cy="279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 smtClean="0">
                <a:latin typeface="Calibri" pitchFamily="34" charset="0"/>
              </a:rPr>
              <a:t>PERIODO:</a:t>
            </a:r>
            <a:r>
              <a:rPr lang="es-MX" sz="1200" dirty="0" smtClean="0">
                <a:latin typeface="Calibri" pitchFamily="34" charset="0"/>
              </a:rPr>
              <a:t> Del 1 de marzo  al 31 de mayo de 2017.</a:t>
            </a:r>
            <a:endParaRPr lang="es-ES" sz="1200" dirty="0">
              <a:latin typeface="Calibri" pitchFamily="34" charset="0"/>
            </a:endParaRP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" y="1484783"/>
            <a:ext cx="7148661" cy="5054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sch99">
  <a:themeElements>
    <a:clrScheme name="">
      <a:dk1>
        <a:srgbClr val="000000"/>
      </a:dk1>
      <a:lt1>
        <a:srgbClr val="FFFFFF"/>
      </a:lt1>
      <a:dk2>
        <a:srgbClr val="003399"/>
      </a:dk2>
      <a:lt2>
        <a:srgbClr val="808080"/>
      </a:lt2>
      <a:accent1>
        <a:srgbClr val="0066CC"/>
      </a:accent1>
      <a:accent2>
        <a:srgbClr val="CCECFF"/>
      </a:accent2>
      <a:accent3>
        <a:srgbClr val="FFFFFF"/>
      </a:accent3>
      <a:accent4>
        <a:srgbClr val="000000"/>
      </a:accent4>
      <a:accent5>
        <a:srgbClr val="AAB8E2"/>
      </a:accent5>
      <a:accent6>
        <a:srgbClr val="B9D6E7"/>
      </a:accent6>
      <a:hlink>
        <a:srgbClr val="B2B2B2"/>
      </a:hlink>
      <a:folHlink>
        <a:srgbClr val="CC0000"/>
      </a:folHlink>
    </a:clrScheme>
    <a:fontScheme name="bsch9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7200" tIns="46800" rIns="972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7200" tIns="46800" rIns="972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sch9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sch99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8">
        <a:dk1>
          <a:srgbClr val="000000"/>
        </a:dk1>
        <a:lt1>
          <a:srgbClr val="FFFFFF"/>
        </a:lt1>
        <a:dk2>
          <a:srgbClr val="800000"/>
        </a:dk2>
        <a:lt2>
          <a:srgbClr val="808080"/>
        </a:lt2>
        <a:accent1>
          <a:srgbClr val="99CCFF"/>
        </a:accent1>
        <a:accent2>
          <a:srgbClr val="FFBA75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E7A869"/>
        </a:accent6>
        <a:hlink>
          <a:srgbClr val="C0C0C0"/>
        </a:hlink>
        <a:folHlink>
          <a:srgbClr val="FFFF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9">
        <a:dk1>
          <a:srgbClr val="000000"/>
        </a:dk1>
        <a:lt1>
          <a:srgbClr val="FFFFFF"/>
        </a:lt1>
        <a:dk2>
          <a:srgbClr val="0078CA"/>
        </a:dk2>
        <a:lt2>
          <a:srgbClr val="969696"/>
        </a:lt2>
        <a:accent1>
          <a:srgbClr val="0099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AACAFF"/>
        </a:accent5>
        <a:accent6>
          <a:srgbClr val="B9D6E7"/>
        </a:accent6>
        <a:hlink>
          <a:srgbClr val="B2B2B2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K:\PLANTILL\bsch99.pot</Template>
  <TotalTime>21230</TotalTime>
  <Words>322</Words>
  <Application>Microsoft Office PowerPoint</Application>
  <PresentationFormat>Carta (216 x 279 mm)</PresentationFormat>
  <Paragraphs>37</Paragraphs>
  <Slides>20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2" baseType="lpstr">
      <vt:lpstr>bsch99</vt:lpstr>
      <vt:lpstr>Fotografía de Photo Editor</vt:lpstr>
      <vt:lpstr>Presentación de PowerPoint</vt:lpstr>
      <vt:lpstr>Proyecciones vs realidad</vt:lpstr>
      <vt:lpstr>Cuenta General – Ingresos y egresos</vt:lpstr>
      <vt:lpstr>EMISIONES A TASA FIJA Cuenta de Administración</vt:lpstr>
      <vt:lpstr>EMISIONES A TASA FIJA  Cálculo de Cobertura</vt:lpstr>
      <vt:lpstr>EMISIONES A TASA FIJA  Cuentas para el Pago de las GPO y el Pago de las Emisiones –Fondo de Reserva</vt:lpstr>
      <vt:lpstr>EMISIONES A TASA VARIABLE Cuenta de Administración</vt:lpstr>
      <vt:lpstr>EMISIONES A TASA VARIABLE  Cálculo de Cobertura</vt:lpstr>
      <vt:lpstr>EMISIONES A TASA VARIABLE Cuentas para el Pago de las GPO y el Pago de las Emisiones –Fondo de Reserva</vt:lpstr>
      <vt:lpstr>EMISIONES DENOMINADAS EN UDI’s Cuenta de Administración</vt:lpstr>
      <vt:lpstr>EMISIONES DENOMINADAS EN UDI’s  Cálculo de Cobertura</vt:lpstr>
      <vt:lpstr>EMISIONES DENOMINADAS EN UDI’s  Cuentas para el Pago de las GPO y el Pago de las Emisiones –Fondo de Reserva</vt:lpstr>
      <vt:lpstr>Cuenta del Fondo de Remanentes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Santander - Septiembre 2002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a Fumisa</dc:title>
  <dc:subject>Formato para presentaciones</dc:subject>
  <dc:creator>Nayeeli Diaz</dc:creator>
  <cp:lastModifiedBy>Alberto García Valdéz</cp:lastModifiedBy>
  <cp:revision>1224</cp:revision>
  <cp:lastPrinted>2002-09-03T16:58:47Z</cp:lastPrinted>
  <dcterms:created xsi:type="dcterms:W3CDTF">1999-12-02T08:53:32Z</dcterms:created>
  <dcterms:modified xsi:type="dcterms:W3CDTF">2017-06-22T00:26:50Z</dcterms:modified>
</cp:coreProperties>
</file>