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  <p:sldMasterId id="2147483897" r:id="rId2"/>
    <p:sldMasterId id="2147483884" r:id="rId3"/>
  </p:sldMasterIdLst>
  <p:notesMasterIdLst>
    <p:notesMasterId r:id="rId24"/>
  </p:notesMasterIdLst>
  <p:handoutMasterIdLst>
    <p:handoutMasterId r:id="rId25"/>
  </p:handoutMasterIdLst>
  <p:sldIdLst>
    <p:sldId id="807" r:id="rId4"/>
    <p:sldId id="870" r:id="rId5"/>
    <p:sldId id="835" r:id="rId6"/>
    <p:sldId id="881" r:id="rId7"/>
    <p:sldId id="880" r:id="rId8"/>
    <p:sldId id="867" r:id="rId9"/>
    <p:sldId id="882" r:id="rId10"/>
    <p:sldId id="883" r:id="rId11"/>
    <p:sldId id="884" r:id="rId12"/>
    <p:sldId id="885" r:id="rId13"/>
    <p:sldId id="886" r:id="rId14"/>
    <p:sldId id="887" r:id="rId15"/>
    <p:sldId id="877" r:id="rId16"/>
    <p:sldId id="848" r:id="rId17"/>
    <p:sldId id="890" r:id="rId18"/>
    <p:sldId id="891" r:id="rId19"/>
    <p:sldId id="888" r:id="rId20"/>
    <p:sldId id="889" r:id="rId21"/>
    <p:sldId id="892" r:id="rId22"/>
    <p:sldId id="893" r:id="rId23"/>
  </p:sldIdLst>
  <p:sldSz cx="9144000" cy="6858000" type="letter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504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orient="horz" pos="48">
          <p15:clr>
            <a:srgbClr val="A4A3A4"/>
          </p15:clr>
        </p15:guide>
        <p15:guide id="4" orient="horz" pos="3936">
          <p15:clr>
            <a:srgbClr val="A4A3A4"/>
          </p15:clr>
        </p15:guide>
        <p15:guide id="5" pos="5759">
          <p15:clr>
            <a:srgbClr val="A4A3A4"/>
          </p15:clr>
        </p15:guide>
        <p15:guide id="6" pos="2880">
          <p15:clr>
            <a:srgbClr val="A4A3A4"/>
          </p15:clr>
        </p15:guide>
        <p15:guide id="7" pos="556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9">
          <p15:clr>
            <a:srgbClr val="A4A3A4"/>
          </p15:clr>
        </p15:guide>
        <p15:guide id="2" pos="22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CCCC00"/>
    <a:srgbClr val="CC3300"/>
    <a:srgbClr val="CC9900"/>
    <a:srgbClr val="669900"/>
    <a:srgbClr val="0000FF"/>
    <a:srgbClr val="FF0066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28" autoAdjust="0"/>
  </p:normalViewPr>
  <p:slideViewPr>
    <p:cSldViewPr>
      <p:cViewPr>
        <p:scale>
          <a:sx n="80" d="100"/>
          <a:sy n="80" d="100"/>
        </p:scale>
        <p:origin x="-1164" y="30"/>
      </p:cViewPr>
      <p:guideLst>
        <p:guide orient="horz" pos="3521"/>
        <p:guide orient="horz" pos="4319"/>
        <p:guide orient="horz" pos="48"/>
        <p:guide orient="horz" pos="3929"/>
        <p:guide pos="5759"/>
        <p:guide pos="2880"/>
        <p:guide pos="5568"/>
      </p:guideLst>
    </p:cSldViewPr>
  </p:slideViewPr>
  <p:outlineViewPr>
    <p:cViewPr>
      <p:scale>
        <a:sx n="66" d="100"/>
        <a:sy n="66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128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0" Type="http://schemas.openxmlformats.org/officeDocument/2006/relationships/slide" Target="slides/slide11.xml"/><Relationship Id="rId4" Type="http://schemas.openxmlformats.org/officeDocument/2006/relationships/slide" Target="slides/slide5.xml"/><Relationship Id="rId9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3487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53487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99528C7A-EADC-494D-9070-6299DCB7EF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7173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800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73387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71525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5854"/>
            <a:ext cx="2971800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05854"/>
            <a:ext cx="2973387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941DFEA6-C299-4672-BCA6-D69A70BD390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9329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FC5B52-5E84-4E9B-B7B2-894685646098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8213" y="4706103"/>
            <a:ext cx="4927600" cy="446952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806" tIns="46404" rIns="92806" bIns="46404"/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199698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SCH-H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6546850"/>
            <a:ext cx="160496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850" y="2667000"/>
            <a:ext cx="7737475" cy="1143000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es-E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5562600"/>
            <a:ext cx="6334125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s-ES"/>
              <a:t>Click to edit Date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36525" y="6553200"/>
            <a:ext cx="1903413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4D481A51-301A-4EE8-820A-B303753915E0}" type="datetime9">
              <a:rPr lang="es-ES"/>
              <a:pPr>
                <a:defRPr/>
              </a:pPr>
              <a:t>05/10/2017 20:49:10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448050" y="6553200"/>
            <a:ext cx="28956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992938" y="6553200"/>
            <a:ext cx="1903412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245921C-DFEE-4832-A8AF-221D7F9214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62750" y="144463"/>
            <a:ext cx="2076450" cy="61039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144463"/>
            <a:ext cx="6076950" cy="61039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144463"/>
            <a:ext cx="7791450" cy="758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762500" y="12954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762500" y="38481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625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://www.veracruz.gob.mx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44463"/>
            <a:ext cx="779145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6" tIns="46043" rIns="92086" bIns="460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rot="-5400000">
            <a:off x="4724400" y="-3213100"/>
            <a:ext cx="0" cy="838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aphicFrame>
        <p:nvGraphicFramePr>
          <p:cNvPr id="1026" name="Object 45"/>
          <p:cNvGraphicFramePr>
            <a:graphicFrameLocks noChangeAspect="1"/>
          </p:cNvGraphicFramePr>
          <p:nvPr/>
        </p:nvGraphicFramePr>
        <p:xfrm>
          <a:off x="7667625" y="6223000"/>
          <a:ext cx="1296988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Fotografía de Photo Editor" r:id="rId17" imgW="9647619" imgH="4076190" progId="">
                  <p:embed/>
                </p:oleObj>
              </mc:Choice>
              <mc:Fallback>
                <p:oleObj name="Fotografía de Photo Editor" r:id="rId17" imgW="9647619" imgH="407619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25" y="6223000"/>
                        <a:ext cx="1296988" cy="547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66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6 Imagen" descr="Gobierno del Estado de Veracruz">
            <a:hlinkClick r:id="rId19" tooltip="&quot;Gobierno del Estado de Veracruz&quot;"/>
          </p:cNvPr>
          <p:cNvPicPr/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204" y="164132"/>
            <a:ext cx="2189643" cy="72008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3" r:id="rId13"/>
    <p:sldLayoutId id="2147483896" r:id="rId14"/>
  </p:sldLayoutIdLst>
  <p:transition spd="med">
    <p:pull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9pPr>
    </p:titleStyle>
    <p:bodyStyle>
      <a:lvl1pPr marL="200025" indent="-200025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w"/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500063" indent="-185738" algn="just" rtl="0" eaLnBrk="0" fontAlgn="base" hangingPunct="0">
        <a:spcBef>
          <a:spcPct val="100000"/>
        </a:spcBef>
        <a:spcAft>
          <a:spcPct val="0"/>
        </a:spcAft>
        <a:buClr>
          <a:schemeClr val="folHlink"/>
        </a:buClr>
        <a:buChar char="–"/>
        <a:defRPr sz="1200">
          <a:solidFill>
            <a:schemeClr val="tx1"/>
          </a:solidFill>
          <a:latin typeface="+mn-lt"/>
        </a:defRPr>
      </a:lvl2pPr>
      <a:lvl3pPr marL="842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Symbol" pitchFamily="18" charset="2"/>
        <a:buChar char="·"/>
        <a:defRPr sz="1200">
          <a:solidFill>
            <a:schemeClr val="tx1"/>
          </a:solidFill>
          <a:latin typeface="+mn-lt"/>
        </a:defRPr>
      </a:lvl3pPr>
      <a:lvl4pPr marL="11858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4pPr>
      <a:lvl5pPr marL="15287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5pPr>
      <a:lvl6pPr marL="1985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6pPr>
      <a:lvl7pPr marL="24431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7pPr>
      <a:lvl8pPr marL="29003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8pPr>
      <a:lvl9pPr marL="33575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B73D3-CD4A-43EC-ACDF-637E6926F950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289BD-D255-4F24-AABE-7816CF9FB86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DC8A3-E5E2-433B-BC92-5F55800FA78C}" type="datetimeFigureOut">
              <a:rPr lang="es-MX" smtClean="0"/>
              <a:pPr/>
              <a:t>05/10/2017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F7520-9D4F-4214-96C7-A73AD8580E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hyperlink" Target="http://www.veracruz.gob.mx/" TargetMode="External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936"/>
          <p:cNvSpPr txBox="1">
            <a:spLocks noChangeArrowheads="1"/>
          </p:cNvSpPr>
          <p:nvPr/>
        </p:nvSpPr>
        <p:spPr bwMode="auto">
          <a:xfrm>
            <a:off x="3854450" y="6213475"/>
            <a:ext cx="16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2052" name="Text Box 1026"/>
          <p:cNvSpPr txBox="1">
            <a:spLocks noChangeArrowheads="1"/>
          </p:cNvSpPr>
          <p:nvPr/>
        </p:nvSpPr>
        <p:spPr bwMode="auto">
          <a:xfrm>
            <a:off x="3009900" y="5013325"/>
            <a:ext cx="3086100" cy="284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285750" indent="-285750" algn="ctr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  <a:tabLst>
                <a:tab pos="2286000" algn="l"/>
              </a:tabLst>
              <a:defRPr/>
            </a:pPr>
            <a:r>
              <a:rPr lang="es-ES_tradnl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Septiembre </a:t>
            </a:r>
            <a:r>
              <a:rPr lang="es-ES_tradnl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de </a:t>
            </a:r>
            <a:r>
              <a:rPr lang="es-ES_tradnl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2017</a:t>
            </a:r>
            <a:endParaRPr lang="es-ES_tradnl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81996" name="Text Box 1036"/>
          <p:cNvSpPr txBox="1">
            <a:spLocks noChangeArrowheads="1"/>
          </p:cNvSpPr>
          <p:nvPr/>
        </p:nvSpPr>
        <p:spPr bwMode="auto">
          <a:xfrm>
            <a:off x="1617663" y="3173413"/>
            <a:ext cx="590867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200" tIns="46800" rIns="97200" bIns="46800" anchor="ctr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es-ES_tradnl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INFORME DEL ASESOR FINANCIERO</a:t>
            </a:r>
          </a:p>
        </p:txBody>
      </p:sp>
      <p:sp>
        <p:nvSpPr>
          <p:cNvPr id="2054" name="Text Box 1967"/>
          <p:cNvSpPr txBox="1">
            <a:spLocks noChangeArrowheads="1"/>
          </p:cNvSpPr>
          <p:nvPr/>
        </p:nvSpPr>
        <p:spPr bwMode="auto">
          <a:xfrm>
            <a:off x="436563" y="6091238"/>
            <a:ext cx="413543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200" tIns="46800" rIns="97200" bIns="46800">
            <a:spAutoFit/>
          </a:bodyPr>
          <a:lstStyle/>
          <a:p>
            <a:pPr algn="just"/>
            <a:r>
              <a:rPr lang="es-MX" b="1">
                <a:latin typeface="Calibri" pitchFamily="34" charset="0"/>
              </a:rPr>
              <a:t>Las cifras contenidas en el presente informe tienen como base los informes elaborados por el Fiduciario del Fideicomiso 1175, así como información proporcionada por el Gobierno del Estado de Veracruz.</a:t>
            </a:r>
          </a:p>
          <a:p>
            <a:endParaRPr lang="es-ES" b="1"/>
          </a:p>
        </p:txBody>
      </p:sp>
      <p:graphicFrame>
        <p:nvGraphicFramePr>
          <p:cNvPr id="2050" name="Object 1972"/>
          <p:cNvGraphicFramePr>
            <a:graphicFrameLocks noChangeAspect="1"/>
          </p:cNvGraphicFramePr>
          <p:nvPr/>
        </p:nvGraphicFramePr>
        <p:xfrm>
          <a:off x="7218363" y="5949950"/>
          <a:ext cx="160178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Fotografía de Photo Editor" r:id="rId4" imgW="9647619" imgH="4076190" progId="">
                  <p:embed/>
                </p:oleObj>
              </mc:Choice>
              <mc:Fallback>
                <p:oleObj name="Fotografía de Photo Editor" r:id="rId4" imgW="9647619" imgH="407619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8363" y="5949950"/>
                        <a:ext cx="1601787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7 Imagen" descr="Gobierno del Estado de Veracruz">
            <a:hlinkClick r:id="rId6" tooltip="&quot;Gobierno del Estado de Veracruz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068" y="980728"/>
            <a:ext cx="3105108" cy="1291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DENOMINADAS EN </a:t>
            </a:r>
            <a:r>
              <a:rPr lang="es-MX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UDI’s</a:t>
            </a: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/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 Administración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96"/>
          <p:cNvSpPr txBox="1">
            <a:spLocks noChangeArrowheads="1"/>
          </p:cNvSpPr>
          <p:nvPr/>
        </p:nvSpPr>
        <p:spPr bwMode="auto">
          <a:xfrm>
            <a:off x="533400" y="1277612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958150"/>
            <a:ext cx="82486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021288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DENOMINADAS EN </a:t>
            </a:r>
            <a:r>
              <a:rPr lang="es-MX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UDI’s</a:t>
            </a: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96"/>
          <p:cNvSpPr txBox="1">
            <a:spLocks noChangeArrowheads="1"/>
          </p:cNvSpPr>
          <p:nvPr/>
        </p:nvSpPr>
        <p:spPr bwMode="auto">
          <a:xfrm>
            <a:off x="533400" y="1277612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986600"/>
            <a:ext cx="82486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038850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s-MX" altLang="es-MX" dirty="0"/>
          </a:p>
        </p:txBody>
      </p:sp>
      <p:sp>
        <p:nvSpPr>
          <p:cNvPr id="7" name="Marcador de número de diapositiva 3"/>
          <p:cNvSpPr txBox="1">
            <a:spLocks/>
          </p:cNvSpPr>
          <p:nvPr/>
        </p:nvSpPr>
        <p:spPr bwMode="auto">
          <a:xfrm>
            <a:off x="8563297" y="6021288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78661" y="144463"/>
            <a:ext cx="6414864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DENOMINADAS EN </a:t>
            </a:r>
            <a:r>
              <a:rPr lang="es-MX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UDI’s</a:t>
            </a: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para el Pago de las GPO y el Pago de las Emisiones –Fondo de Reserva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96"/>
          <p:cNvSpPr txBox="1">
            <a:spLocks noChangeArrowheads="1"/>
          </p:cNvSpPr>
          <p:nvPr/>
        </p:nvSpPr>
        <p:spPr bwMode="auto">
          <a:xfrm>
            <a:off x="390900" y="1052736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165304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s-MX" altLang="es-MX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814" y="1400901"/>
            <a:ext cx="824865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4463"/>
            <a:ext cx="7791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del Fondo de Remanentes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96"/>
          <p:cNvSpPr txBox="1">
            <a:spLocks noChangeArrowheads="1"/>
          </p:cNvSpPr>
          <p:nvPr/>
        </p:nvSpPr>
        <p:spPr bwMode="auto">
          <a:xfrm>
            <a:off x="533400" y="1277612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962522"/>
            <a:ext cx="82486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021288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19300" y="2852738"/>
            <a:ext cx="5105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5" rIns="91451" bIns="45725" anchor="ctr"/>
          <a:lstStyle/>
          <a:p>
            <a:pPr algn="ctr">
              <a:tabLst>
                <a:tab pos="577850" algn="l"/>
              </a:tabLst>
              <a:defRPr/>
            </a:pPr>
            <a:r>
              <a:rPr lang="es-SV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FINANCIERAS</a:t>
            </a:r>
            <a:endParaRPr lang="es-SV" sz="1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Fija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454" y="548680"/>
            <a:ext cx="310266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1694" y="704571"/>
            <a:ext cx="45148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44" y="3839859"/>
            <a:ext cx="74009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Marcador de número de diapositiva 3"/>
          <p:cNvSpPr txBox="1">
            <a:spLocks/>
          </p:cNvSpPr>
          <p:nvPr/>
        </p:nvSpPr>
        <p:spPr bwMode="auto">
          <a:xfrm>
            <a:off x="8563297" y="6021288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Fija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184" y="500423"/>
            <a:ext cx="628192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812790"/>
            <a:ext cx="20955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7660" y="3777165"/>
            <a:ext cx="3868809" cy="29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Marcador de número de diapositiva 3"/>
          <p:cNvSpPr txBox="1">
            <a:spLocks/>
          </p:cNvSpPr>
          <p:nvPr/>
        </p:nvSpPr>
        <p:spPr bwMode="auto">
          <a:xfrm>
            <a:off x="8563297" y="6021288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Variable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38224"/>
            <a:ext cx="3026220" cy="31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7590" y="681608"/>
            <a:ext cx="45148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31468"/>
            <a:ext cx="7008813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Marcador de número de diapositiva 3"/>
          <p:cNvSpPr txBox="1">
            <a:spLocks/>
          </p:cNvSpPr>
          <p:nvPr/>
        </p:nvSpPr>
        <p:spPr bwMode="auto">
          <a:xfrm>
            <a:off x="8563297" y="6021288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Variable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0663" y="548680"/>
            <a:ext cx="5314694" cy="29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754835"/>
            <a:ext cx="20955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1470" y="3797244"/>
            <a:ext cx="3606834" cy="27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Marcador de número de diapositiva 3"/>
          <p:cNvSpPr txBox="1">
            <a:spLocks/>
          </p:cNvSpPr>
          <p:nvPr/>
        </p:nvSpPr>
        <p:spPr bwMode="auto">
          <a:xfrm>
            <a:off x="8563297" y="6021288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15888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denominadas en </a:t>
            </a:r>
            <a:r>
              <a:rPr lang="es-MX" sz="20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Udi’s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2252427" cy="33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8379" y="489305"/>
            <a:ext cx="5128077" cy="329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861048"/>
            <a:ext cx="3996000" cy="29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0205" y="4037704"/>
            <a:ext cx="3407035" cy="21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Marcador de número de diapositiva 3"/>
          <p:cNvSpPr txBox="1">
            <a:spLocks/>
          </p:cNvSpPr>
          <p:nvPr/>
        </p:nvSpPr>
        <p:spPr bwMode="auto">
          <a:xfrm>
            <a:off x="8563297" y="6021288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vs realidad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95400"/>
            <a:ext cx="8215313" cy="8382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Durante el periodo junio 2017- agosto 2017, los ingresos reales resultaron  9.29%  mayores a lo proyectado.</a:t>
            </a:r>
          </a:p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Los Ingresos por concepto de Participaciones (12.30% del 80% , o bien 9.84% del 100%) al cierre de 2017, se estiman en 3,042 millones de pesos.</a:t>
            </a:r>
            <a:endParaRPr lang="es-ES" dirty="0" smtClean="0">
              <a:latin typeface="Calibri" pitchFamily="34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2119313" y="5572125"/>
            <a:ext cx="302895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200" tIns="46800" rIns="97200" bIns="46800">
            <a:spAutoFit/>
          </a:bodyPr>
          <a:lstStyle/>
          <a:p>
            <a:r>
              <a:rPr lang="es-MX">
                <a:latin typeface="Calibri" pitchFamily="34" charset="0"/>
              </a:rPr>
              <a:t>Fuente: Proyecciones – Modelo financiero, Real – Fiduciario.</a:t>
            </a:r>
            <a:endParaRPr lang="es-ES">
              <a:latin typeface="Calibri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191866"/>
            <a:ext cx="47815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Marcador de número de diapositiva 3"/>
          <p:cNvSpPr txBox="1">
            <a:spLocks/>
          </p:cNvSpPr>
          <p:nvPr/>
        </p:nvSpPr>
        <p:spPr bwMode="auto">
          <a:xfrm>
            <a:off x="8563297" y="6038850"/>
            <a:ext cx="27590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</a:t>
            </a: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denominadas en </a:t>
            </a:r>
            <a:r>
              <a:rPr lang="es-MX" sz="20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Udi’s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20688"/>
            <a:ext cx="3729600" cy="290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0775" y="3717032"/>
            <a:ext cx="3273140" cy="261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3150" y="1284288"/>
            <a:ext cx="20955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Marcador de número de diapositiva 3"/>
          <p:cNvSpPr txBox="1">
            <a:spLocks/>
          </p:cNvSpPr>
          <p:nvPr/>
        </p:nvSpPr>
        <p:spPr bwMode="auto">
          <a:xfrm>
            <a:off x="8563297" y="6021288"/>
            <a:ext cx="401191" cy="34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77850" algn="l"/>
              </a:tabLst>
              <a:defRPr/>
            </a:pPr>
            <a:r>
              <a:rPr lang="es-SV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General – Ingresos y egresos</a:t>
            </a:r>
            <a:endParaRPr lang="es-SV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3" name="Text Box 96"/>
          <p:cNvSpPr txBox="1">
            <a:spLocks noChangeArrowheads="1"/>
          </p:cNvSpPr>
          <p:nvPr/>
        </p:nvSpPr>
        <p:spPr bwMode="auto">
          <a:xfrm>
            <a:off x="533400" y="1277612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5739"/>
            <a:ext cx="82486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038850"/>
            <a:ext cx="27590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FIJA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 Administración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96"/>
          <p:cNvSpPr txBox="1">
            <a:spLocks noChangeArrowheads="1"/>
          </p:cNvSpPr>
          <p:nvPr/>
        </p:nvSpPr>
        <p:spPr bwMode="auto">
          <a:xfrm>
            <a:off x="533400" y="1277612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988840"/>
            <a:ext cx="82486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038850"/>
            <a:ext cx="27590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FIJA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96"/>
          <p:cNvSpPr txBox="1">
            <a:spLocks noChangeArrowheads="1"/>
          </p:cNvSpPr>
          <p:nvPr/>
        </p:nvSpPr>
        <p:spPr bwMode="auto">
          <a:xfrm>
            <a:off x="533400" y="1277612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934691"/>
            <a:ext cx="82486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038850"/>
            <a:ext cx="27590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38400" y="144463"/>
            <a:ext cx="629384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FIJA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para el Pago de las GPO y el Pago de las Emisiones –Fondo de Reserva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4 Forma libre"/>
          <p:cNvSpPr>
            <a:spLocks/>
          </p:cNvSpPr>
          <p:nvPr/>
        </p:nvSpPr>
        <p:spPr bwMode="auto">
          <a:xfrm>
            <a:off x="17364075" y="13954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4 Forma libre"/>
          <p:cNvSpPr>
            <a:spLocks/>
          </p:cNvSpPr>
          <p:nvPr/>
        </p:nvSpPr>
        <p:spPr bwMode="auto">
          <a:xfrm>
            <a:off x="17364075" y="17002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4 Forma libre"/>
          <p:cNvSpPr>
            <a:spLocks/>
          </p:cNvSpPr>
          <p:nvPr/>
        </p:nvSpPr>
        <p:spPr bwMode="auto">
          <a:xfrm>
            <a:off x="17364075" y="12811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4 Forma libre"/>
          <p:cNvSpPr>
            <a:spLocks/>
          </p:cNvSpPr>
          <p:nvPr/>
        </p:nvSpPr>
        <p:spPr bwMode="auto">
          <a:xfrm>
            <a:off x="17364075" y="15859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Text Box 96"/>
          <p:cNvSpPr txBox="1">
            <a:spLocks noChangeArrowheads="1"/>
          </p:cNvSpPr>
          <p:nvPr/>
        </p:nvSpPr>
        <p:spPr bwMode="auto">
          <a:xfrm>
            <a:off x="384419" y="1040861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sp>
        <p:nvSpPr>
          <p:cNvPr id="13" name="Marcador de número de diapositiva 3"/>
          <p:cNvSpPr txBox="1">
            <a:spLocks/>
          </p:cNvSpPr>
          <p:nvPr/>
        </p:nvSpPr>
        <p:spPr bwMode="auto">
          <a:xfrm>
            <a:off x="8563297" y="6038850"/>
            <a:ext cx="27590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s-MX" altLang="es-MX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39484"/>
            <a:ext cx="7201066" cy="483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VARIABLE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 Administración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96"/>
          <p:cNvSpPr txBox="1">
            <a:spLocks noChangeArrowheads="1"/>
          </p:cNvSpPr>
          <p:nvPr/>
        </p:nvSpPr>
        <p:spPr bwMode="auto">
          <a:xfrm>
            <a:off x="533400" y="1277612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998663"/>
            <a:ext cx="82486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038850"/>
            <a:ext cx="27590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VARIABLE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96"/>
          <p:cNvSpPr txBox="1">
            <a:spLocks noChangeArrowheads="1"/>
          </p:cNvSpPr>
          <p:nvPr/>
        </p:nvSpPr>
        <p:spPr bwMode="auto">
          <a:xfrm>
            <a:off x="533400" y="1277612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982949"/>
            <a:ext cx="82486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038850"/>
            <a:ext cx="27590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s-MX" altLang="es-MX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14650" y="144463"/>
            <a:ext cx="6270848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VARIABLE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para el Pago de las GPO y el Pago de las Emisiones –Fondo de Reserva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96"/>
          <p:cNvSpPr txBox="1">
            <a:spLocks noChangeArrowheads="1"/>
          </p:cNvSpPr>
          <p:nvPr/>
        </p:nvSpPr>
        <p:spPr bwMode="auto">
          <a:xfrm>
            <a:off x="402775" y="1017111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junio al 31 de agosto de 2017.</a:t>
            </a:r>
            <a:endParaRPr lang="es-ES" sz="1200" dirty="0">
              <a:latin typeface="Calibri" pitchFamily="34" charset="0"/>
            </a:endParaRPr>
          </a:p>
        </p:txBody>
      </p:sp>
      <p:sp>
        <p:nvSpPr>
          <p:cNvPr id="6" name="Marcador de número de diapositiva 3"/>
          <p:cNvSpPr txBox="1">
            <a:spLocks/>
          </p:cNvSpPr>
          <p:nvPr/>
        </p:nvSpPr>
        <p:spPr bwMode="auto">
          <a:xfrm>
            <a:off x="8563297" y="6038850"/>
            <a:ext cx="27590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Arial" charset="0"/>
              </a:defRPr>
            </a:lvl1pPr>
            <a:lvl2pPr marL="500063" indent="-185738" algn="just">
              <a:spcBef>
                <a:spcPct val="100000"/>
              </a:spcBef>
              <a:buClr>
                <a:schemeClr val="folHlink"/>
              </a:buClr>
              <a:buChar char="–"/>
              <a:defRPr sz="1200">
                <a:solidFill>
                  <a:schemeClr val="tx1"/>
                </a:solidFill>
                <a:latin typeface="Arial" charset="0"/>
              </a:defRPr>
            </a:lvl2pPr>
            <a:lvl3pPr marL="8429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Symbol" pitchFamily="18" charset="2"/>
              <a:buChar char="·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1858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4pPr>
            <a:lvl5pPr marL="1528763" indent="-228600" algn="just">
              <a:spcBef>
                <a:spcPct val="100000"/>
              </a:spcBef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5pPr>
            <a:lvl6pPr marL="19859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4431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7pPr>
            <a:lvl8pPr marL="29003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357563" indent="-228600" algn="just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58A15B2-ACF9-449A-B0D9-C28B2FA5CC8A}" type="slidenum">
              <a:rPr lang="es-MX" altLang="es-MX"/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s-MX" altLang="es-MX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79351"/>
            <a:ext cx="7367409" cy="494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sch9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0066CC"/>
      </a:accent1>
      <a:accent2>
        <a:srgbClr val="CCEC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B9D6E7"/>
      </a:accent6>
      <a:hlink>
        <a:srgbClr val="B2B2B2"/>
      </a:hlink>
      <a:folHlink>
        <a:srgbClr val="CC0000"/>
      </a:folHlink>
    </a:clrScheme>
    <a:fontScheme name="bsch9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sch9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sch99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8">
        <a:dk1>
          <a:srgbClr val="000000"/>
        </a:dk1>
        <a:lt1>
          <a:srgbClr val="FFFFFF"/>
        </a:lt1>
        <a:dk2>
          <a:srgbClr val="800000"/>
        </a:dk2>
        <a:lt2>
          <a:srgbClr val="808080"/>
        </a:lt2>
        <a:accent1>
          <a:srgbClr val="99CCFF"/>
        </a:accent1>
        <a:accent2>
          <a:srgbClr val="FFBA75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E7A869"/>
        </a:accent6>
        <a:hlink>
          <a:srgbClr val="C0C0C0"/>
        </a:hlink>
        <a:folHlink>
          <a:srgbClr val="FFFF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9">
        <a:dk1>
          <a:srgbClr val="000000"/>
        </a:dk1>
        <a:lt1>
          <a:srgbClr val="FFFFFF"/>
        </a:lt1>
        <a:dk2>
          <a:srgbClr val="0078CA"/>
        </a:dk2>
        <a:lt2>
          <a:srgbClr val="969696"/>
        </a:lt2>
        <a:accent1>
          <a:srgbClr val="0099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B9D6E7"/>
        </a:accent6>
        <a:hlink>
          <a:srgbClr val="B2B2B2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K:\PLANTILL\bsch99.pot</Template>
  <TotalTime>21809</TotalTime>
  <Words>341</Words>
  <Application>Microsoft Office PowerPoint</Application>
  <PresentationFormat>Carta (216 x 279 mm)</PresentationFormat>
  <Paragraphs>56</Paragraphs>
  <Slides>20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3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bsch99</vt:lpstr>
      <vt:lpstr>1_Diseño personalizado</vt:lpstr>
      <vt:lpstr>Diseño personalizado</vt:lpstr>
      <vt:lpstr>Fotografía de Photo Editor</vt:lpstr>
      <vt:lpstr>Presentación de PowerPoint</vt:lpstr>
      <vt:lpstr>Proyecciones vs realidad</vt:lpstr>
      <vt:lpstr>Cuenta General – Ingresos y egresos</vt:lpstr>
      <vt:lpstr>EMISIONES A TASA FIJA Cuenta de Administración</vt:lpstr>
      <vt:lpstr>EMISIONES A TASA FIJA  Cálculo de Cobertura</vt:lpstr>
      <vt:lpstr>EMISIONES A TASA FIJA  Cuentas para el Pago de las GPO y el Pago de las Emisiones –Fondo de Reserva</vt:lpstr>
      <vt:lpstr>EMISIONES A TASA VARIABLE Cuenta de Administración</vt:lpstr>
      <vt:lpstr>EMISIONES A TASA VARIABLE  Cálculo de Cobertura</vt:lpstr>
      <vt:lpstr>EMISIONES A TASA VARIABLE Cuentas para el Pago de las GPO y el Pago de las Emisiones –Fondo de Reserva</vt:lpstr>
      <vt:lpstr>EMISIONES DENOMINADAS EN UDI’s Cuenta de Administración</vt:lpstr>
      <vt:lpstr>EMISIONES DENOMINADAS EN UDI’s  Cálculo de Cobertura</vt:lpstr>
      <vt:lpstr>EMISIONES DENOMINADAS EN UDI’s  Cuentas para el Pago de las GPO y el Pago de las Emisiones –Fondo de Reserva</vt:lpstr>
      <vt:lpstr>Cuenta del Fondo de Remanentes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Santander - Septiembre 2002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a Fumisa</dc:title>
  <dc:subject>Formato para presentaciones</dc:subject>
  <dc:creator>Nayeeli Diaz</dc:creator>
  <cp:lastModifiedBy>Alberto García Valdéz</cp:lastModifiedBy>
  <cp:revision>1243</cp:revision>
  <cp:lastPrinted>2002-09-03T16:58:47Z</cp:lastPrinted>
  <dcterms:created xsi:type="dcterms:W3CDTF">1999-12-02T08:53:32Z</dcterms:created>
  <dcterms:modified xsi:type="dcterms:W3CDTF">2017-10-06T01:50:57Z</dcterms:modified>
</cp:coreProperties>
</file>