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807" r:id="rId2"/>
    <p:sldId id="870" r:id="rId3"/>
    <p:sldId id="835" r:id="rId4"/>
    <p:sldId id="881" r:id="rId5"/>
    <p:sldId id="880" r:id="rId6"/>
    <p:sldId id="867" r:id="rId7"/>
    <p:sldId id="882" r:id="rId8"/>
    <p:sldId id="883" r:id="rId9"/>
    <p:sldId id="884" r:id="rId10"/>
    <p:sldId id="885" r:id="rId11"/>
    <p:sldId id="886" r:id="rId12"/>
    <p:sldId id="887" r:id="rId13"/>
    <p:sldId id="877" r:id="rId14"/>
    <p:sldId id="848" r:id="rId15"/>
    <p:sldId id="890" r:id="rId16"/>
    <p:sldId id="891" r:id="rId17"/>
    <p:sldId id="888" r:id="rId18"/>
    <p:sldId id="889" r:id="rId19"/>
    <p:sldId id="892" r:id="rId20"/>
    <p:sldId id="893" r:id="rId21"/>
  </p:sldIdLst>
  <p:sldSz cx="9144000" cy="6858000" type="letter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04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48">
          <p15:clr>
            <a:srgbClr val="A4A3A4"/>
          </p15:clr>
        </p15:guide>
        <p15:guide id="4" orient="horz" pos="3936">
          <p15:clr>
            <a:srgbClr val="A4A3A4"/>
          </p15:clr>
        </p15:guide>
        <p15:guide id="5" pos="5759">
          <p15:clr>
            <a:srgbClr val="A4A3A4"/>
          </p15:clr>
        </p15:guide>
        <p15:guide id="6" pos="2880">
          <p15:clr>
            <a:srgbClr val="A4A3A4"/>
          </p15:clr>
        </p15:guide>
        <p15:guide id="7" pos="55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9">
          <p15:clr>
            <a:srgbClr val="A4A3A4"/>
          </p15:clr>
        </p15:guide>
        <p15:guide id="2" pos="22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33"/>
    <a:srgbClr val="CCCC00"/>
    <a:srgbClr val="CC3300"/>
    <a:srgbClr val="CC9900"/>
    <a:srgbClr val="669900"/>
    <a:srgbClr val="0000FF"/>
    <a:srgbClr val="FF0066"/>
    <a:srgbClr val="8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28" autoAdjust="0"/>
  </p:normalViewPr>
  <p:slideViewPr>
    <p:cSldViewPr>
      <p:cViewPr>
        <p:scale>
          <a:sx n="80" d="100"/>
          <a:sy n="80" d="100"/>
        </p:scale>
        <p:origin x="-1356" y="-222"/>
      </p:cViewPr>
      <p:guideLst>
        <p:guide orient="horz" pos="3504"/>
        <p:guide orient="horz" pos="4319"/>
        <p:guide orient="horz" pos="48"/>
        <p:guide orient="horz" pos="3936"/>
        <p:guide pos="5759"/>
        <p:guide pos="2880"/>
        <p:guide pos="5568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8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487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53487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99528C7A-EADC-494D-9070-6299DCB7EF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97173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800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73387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71525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5854"/>
            <a:ext cx="2971800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05854"/>
            <a:ext cx="2973387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941DFEA6-C299-4672-BCA6-D69A70BD390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979329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FC5B52-5E84-4E9B-B7B2-894685646098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8213" y="4706103"/>
            <a:ext cx="4927600" cy="446952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806" tIns="46404" rIns="92806" bIns="46404"/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xmlns="" val="319969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SCH-H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6546850"/>
            <a:ext cx="160496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2667000"/>
            <a:ext cx="7737475" cy="1143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562600"/>
            <a:ext cx="6334125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s-ES"/>
              <a:t>Click to edit Date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36525" y="6553200"/>
            <a:ext cx="1903413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4D481A51-301A-4EE8-820A-B303753915E0}" type="datetime9">
              <a:rPr lang="es-ES"/>
              <a:pPr>
                <a:defRPr/>
              </a:pPr>
              <a:t>06/03/2017 19:32:03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48050" y="6553200"/>
            <a:ext cx="28956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992938" y="6553200"/>
            <a:ext cx="1903412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245921C-DFEE-4832-A8AF-221D7F9214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62750" y="144463"/>
            <a:ext cx="2076450" cy="6103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44463"/>
            <a:ext cx="6076950" cy="6103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144463"/>
            <a:ext cx="7791450" cy="758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62500" y="38481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44463"/>
            <a:ext cx="779145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6" tIns="46043" rIns="92086" bIns="460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rot="-5400000">
            <a:off x="4724400" y="-3213100"/>
            <a:ext cx="0" cy="838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667625" y="6223000"/>
          <a:ext cx="1296988" cy="547688"/>
        </p:xfrm>
        <a:graphic>
          <a:graphicData uri="http://schemas.openxmlformats.org/presentationml/2006/ole">
            <p:oleObj spid="_x0000_s1029" name="Fotografía de Photo Editor" r:id="rId15" imgW="9647619" imgH="4076190" progId="">
              <p:embed/>
            </p:oleObj>
          </a:graphicData>
        </a:graphic>
      </p:graphicFrame>
      <p:pic>
        <p:nvPicPr>
          <p:cNvPr id="1031" name="Picture 10" descr="http://t0.gstatic.com/images?q=tbn:ANd9GcQtC0Y2KzQ6oRV_nLKPjHljmPHKNUlGqCNjCR9GYUfOtAhGgKWt"/>
          <p:cNvPicPr>
            <a:picLocks noChangeAspect="1" noChangeArrowheads="1"/>
          </p:cNvPicPr>
          <p:nvPr userDrawn="1"/>
        </p:nvPicPr>
        <p:blipFill>
          <a:blip r:embed="rId16" cstate="print"/>
          <a:srcRect b="906"/>
          <a:stretch>
            <a:fillRect/>
          </a:stretch>
        </p:blipFill>
        <p:spPr bwMode="auto">
          <a:xfrm>
            <a:off x="6985000" y="44450"/>
            <a:ext cx="212407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ransition spd="med"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9pPr>
    </p:titleStyle>
    <p:bodyStyle>
      <a:lvl1pPr marL="200025" indent="-200025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500063" indent="-185738" algn="just" rtl="0" eaLnBrk="0" fontAlgn="base" hangingPunct="0">
        <a:spcBef>
          <a:spcPct val="100000"/>
        </a:spcBef>
        <a:spcAft>
          <a:spcPct val="0"/>
        </a:spcAft>
        <a:buClr>
          <a:schemeClr val="folHlink"/>
        </a:buClr>
        <a:buChar char="–"/>
        <a:defRPr sz="1200">
          <a:solidFill>
            <a:schemeClr val="tx1"/>
          </a:solidFill>
          <a:latin typeface="+mn-lt"/>
        </a:defRPr>
      </a:lvl2pPr>
      <a:lvl3pPr marL="842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sz="1200">
          <a:solidFill>
            <a:schemeClr val="tx1"/>
          </a:solidFill>
          <a:latin typeface="+mn-lt"/>
        </a:defRPr>
      </a:lvl3pPr>
      <a:lvl4pPr marL="11858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4pPr>
      <a:lvl5pPr marL="15287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5pPr>
      <a:lvl6pPr marL="1985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6pPr>
      <a:lvl7pPr marL="24431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7pPr>
      <a:lvl8pPr marL="29003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8pPr>
      <a:lvl9pPr marL="33575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936"/>
          <p:cNvSpPr txBox="1">
            <a:spLocks noChangeArrowheads="1"/>
          </p:cNvSpPr>
          <p:nvPr/>
        </p:nvSpPr>
        <p:spPr bwMode="auto">
          <a:xfrm>
            <a:off x="3854450" y="6213475"/>
            <a:ext cx="16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2052" name="Text Box 1026"/>
          <p:cNvSpPr txBox="1">
            <a:spLocks noChangeArrowheads="1"/>
          </p:cNvSpPr>
          <p:nvPr/>
        </p:nvSpPr>
        <p:spPr bwMode="auto">
          <a:xfrm>
            <a:off x="3009900" y="5013325"/>
            <a:ext cx="3086100" cy="28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285750" indent="-285750" algn="ctr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tabLst>
                <a:tab pos="2286000" algn="l"/>
              </a:tabLst>
              <a:defRPr/>
            </a:pP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Marzo </a:t>
            </a:r>
            <a:r>
              <a:rPr lang="es-ES_tradnl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 </a:t>
            </a: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2017</a:t>
            </a:r>
            <a:endParaRPr lang="es-ES_tradnl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81996" name="Text Box 1036"/>
          <p:cNvSpPr txBox="1">
            <a:spLocks noChangeArrowheads="1"/>
          </p:cNvSpPr>
          <p:nvPr/>
        </p:nvSpPr>
        <p:spPr bwMode="auto">
          <a:xfrm>
            <a:off x="1617663" y="3173413"/>
            <a:ext cx="59086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200" tIns="46800" rIns="97200" bIns="46800" anchor="ctr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es-ES_tradnl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INFORME DEL ASESOR FINANCIERO</a:t>
            </a:r>
          </a:p>
        </p:txBody>
      </p:sp>
      <p:sp>
        <p:nvSpPr>
          <p:cNvPr id="2054" name="Text Box 1967"/>
          <p:cNvSpPr txBox="1">
            <a:spLocks noChangeArrowheads="1"/>
          </p:cNvSpPr>
          <p:nvPr/>
        </p:nvSpPr>
        <p:spPr bwMode="auto">
          <a:xfrm>
            <a:off x="436563" y="6091238"/>
            <a:ext cx="413543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00" tIns="46800" rIns="97200" bIns="46800">
            <a:spAutoFit/>
          </a:bodyPr>
          <a:lstStyle/>
          <a:p>
            <a:pPr algn="just"/>
            <a:r>
              <a:rPr lang="es-MX" b="1">
                <a:latin typeface="Calibri" pitchFamily="34" charset="0"/>
              </a:rPr>
              <a:t>Las cifras contenidas en el presente informe tienen como base los informes elaborados por el Fiduciario del Fideicomiso 1175, así como información proporcionada por el Gobierno del Estado de Veracruz.</a:t>
            </a:r>
          </a:p>
          <a:p>
            <a:endParaRPr lang="es-ES" b="1"/>
          </a:p>
        </p:txBody>
      </p:sp>
      <p:graphicFrame>
        <p:nvGraphicFramePr>
          <p:cNvPr id="2050" name="Object 1972"/>
          <p:cNvGraphicFramePr>
            <a:graphicFrameLocks noChangeAspect="1"/>
          </p:cNvGraphicFramePr>
          <p:nvPr/>
        </p:nvGraphicFramePr>
        <p:xfrm>
          <a:off x="7218363" y="5949950"/>
          <a:ext cx="1601787" cy="676275"/>
        </p:xfrm>
        <a:graphic>
          <a:graphicData uri="http://schemas.openxmlformats.org/presentationml/2006/ole">
            <p:oleObj spid="_x0000_s2053" name="Fotografía de Photo Editor" r:id="rId4" imgW="9647619" imgH="4076190" progId="">
              <p:embed/>
            </p:oleObj>
          </a:graphicData>
        </a:graphic>
      </p:graphicFrame>
      <p:pic>
        <p:nvPicPr>
          <p:cNvPr id="2055" name="Picture 10" descr="http://t0.gstatic.com/images?q=tbn:ANd9GcQtC0Y2KzQ6oRV_nLKPjHljmPHKNUlGqCNjCR9GYUfOtAhGgKWt"/>
          <p:cNvPicPr>
            <a:picLocks noChangeAspect="1" noChangeArrowheads="1"/>
          </p:cNvPicPr>
          <p:nvPr/>
        </p:nvPicPr>
        <p:blipFill>
          <a:blip r:embed="rId5" cstate="print"/>
          <a:srcRect b="906"/>
          <a:stretch>
            <a:fillRect/>
          </a:stretch>
        </p:blipFill>
        <p:spPr bwMode="auto">
          <a:xfrm>
            <a:off x="3203575" y="1341438"/>
            <a:ext cx="26638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/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2291" name="Text Box 96"/>
          <p:cNvSpPr txBox="1">
            <a:spLocks noChangeArrowheads="1"/>
          </p:cNvSpPr>
          <p:nvPr/>
        </p:nvSpPr>
        <p:spPr bwMode="auto">
          <a:xfrm>
            <a:off x="611560" y="1133475"/>
            <a:ext cx="8280920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2171675"/>
            <a:ext cx="78676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3315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2147292"/>
            <a:ext cx="78676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463"/>
            <a:ext cx="6775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4339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459954"/>
            <a:ext cx="78676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4463"/>
            <a:ext cx="7791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del Fondo de Remanentes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5363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42493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2374900"/>
            <a:ext cx="78676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FINANCIERAS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Fija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1"/>
            <a:ext cx="2895823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1606" y="764704"/>
            <a:ext cx="4514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927" y="3789040"/>
            <a:ext cx="7042401" cy="286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Fija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424" y="476672"/>
            <a:ext cx="572487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802335"/>
            <a:ext cx="2095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689" y="3898540"/>
            <a:ext cx="3600623" cy="277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Variable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7881"/>
            <a:ext cx="3009029" cy="308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7010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5582" y="764704"/>
            <a:ext cx="4514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Variable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695" y="496309"/>
            <a:ext cx="5241577" cy="2932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730327"/>
            <a:ext cx="2095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907631"/>
            <a:ext cx="3495236" cy="268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15888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denominadas en </a:t>
            </a:r>
            <a:r>
              <a:rPr lang="es-MX" sz="20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Udi’s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1"/>
            <a:ext cx="2232248" cy="328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5529" y="548680"/>
            <a:ext cx="4448919" cy="323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901405"/>
            <a:ext cx="4304429" cy="276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056484"/>
            <a:ext cx="3376962" cy="2108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vs realidad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8215313" cy="8382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Durante el periodo diciembre 2016- febrero 2017, los ingresos reales resultaron 10.22%  menores a lo proyectado.</a:t>
            </a:r>
          </a:p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Los Ingresos por concepto de Participaciones (12.30% del 80% , o bien 9.84% del 100%) al cierre de 2017, se estiman en 2,935 millones de pesos.</a:t>
            </a:r>
            <a:endParaRPr lang="es-ES" dirty="0" smtClean="0">
              <a:latin typeface="Calibri" pitchFamily="34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2119313" y="5572125"/>
            <a:ext cx="30289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>
                <a:latin typeface="Calibri" pitchFamily="34" charset="0"/>
              </a:rPr>
              <a:t>Fuente: Proyecciones – Modelo financiero, Real – Fiduciario.</a:t>
            </a:r>
            <a:endParaRPr lang="es-ES">
              <a:latin typeface="Calibri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950" y="2119858"/>
            <a:ext cx="46101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</a:t>
            </a: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denominadas en </a:t>
            </a:r>
            <a:r>
              <a:rPr lang="es-MX" sz="20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Udi’s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1"/>
            <a:ext cx="4464496" cy="347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284288"/>
            <a:ext cx="20955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077072"/>
            <a:ext cx="3183012" cy="254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77850" algn="l"/>
              </a:tabLst>
              <a:defRPr/>
            </a:pP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General – Ingresos y egresos</a:t>
            </a:r>
            <a:endParaRPr lang="es-SV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3" name="Text Box 96"/>
          <p:cNvSpPr txBox="1">
            <a:spLocks noChangeArrowheads="1"/>
          </p:cNvSpPr>
          <p:nvPr/>
        </p:nvSpPr>
        <p:spPr bwMode="auto">
          <a:xfrm>
            <a:off x="533400" y="1162458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diciembre de 2016  al 28 de febrero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772816"/>
            <a:ext cx="78676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147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2146151"/>
            <a:ext cx="78676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7171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712913"/>
            <a:ext cx="7867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463"/>
            <a:ext cx="6775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8195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42493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sp>
        <p:nvSpPr>
          <p:cNvPr id="8" name="4 Forma libre"/>
          <p:cNvSpPr>
            <a:spLocks/>
          </p:cNvSpPr>
          <p:nvPr/>
        </p:nvSpPr>
        <p:spPr bwMode="auto">
          <a:xfrm>
            <a:off x="17364075" y="13954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4 Forma libre"/>
          <p:cNvSpPr>
            <a:spLocks/>
          </p:cNvSpPr>
          <p:nvPr/>
        </p:nvSpPr>
        <p:spPr bwMode="auto">
          <a:xfrm>
            <a:off x="17364075" y="17002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4 Forma libre"/>
          <p:cNvSpPr>
            <a:spLocks/>
          </p:cNvSpPr>
          <p:nvPr/>
        </p:nvSpPr>
        <p:spPr bwMode="auto">
          <a:xfrm>
            <a:off x="17364075" y="12811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4 Forma libre"/>
          <p:cNvSpPr>
            <a:spLocks/>
          </p:cNvSpPr>
          <p:nvPr/>
        </p:nvSpPr>
        <p:spPr bwMode="auto">
          <a:xfrm>
            <a:off x="17364075" y="15859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507487"/>
            <a:ext cx="6864354" cy="508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219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2218159"/>
            <a:ext cx="78676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0243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42493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934691"/>
            <a:ext cx="7867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463"/>
            <a:ext cx="6775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1267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diciembre de 2016  al 28 de febrero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174185" cy="50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ch9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0066CC"/>
      </a:accent1>
      <a:accent2>
        <a:srgbClr val="CCEC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B9D6E7"/>
      </a:accent6>
      <a:hlink>
        <a:srgbClr val="B2B2B2"/>
      </a:hlink>
      <a:folHlink>
        <a:srgbClr val="CC0000"/>
      </a:folHlink>
    </a:clrScheme>
    <a:fontScheme name="bsch9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sch9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sch9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8">
        <a:dk1>
          <a:srgbClr val="000000"/>
        </a:dk1>
        <a:lt1>
          <a:srgbClr val="FFFFFF"/>
        </a:lt1>
        <a:dk2>
          <a:srgbClr val="800000"/>
        </a:dk2>
        <a:lt2>
          <a:srgbClr val="808080"/>
        </a:lt2>
        <a:accent1>
          <a:srgbClr val="99CCFF"/>
        </a:accent1>
        <a:accent2>
          <a:srgbClr val="FFBA75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A869"/>
        </a:accent6>
        <a:hlink>
          <a:srgbClr val="C0C0C0"/>
        </a:hlink>
        <a:folHlink>
          <a:srgbClr val="FFFF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9">
        <a:dk1>
          <a:srgbClr val="000000"/>
        </a:dk1>
        <a:lt1>
          <a:srgbClr val="FFFFFF"/>
        </a:lt1>
        <a:dk2>
          <a:srgbClr val="0078CA"/>
        </a:dk2>
        <a:lt2>
          <a:srgbClr val="969696"/>
        </a:lt2>
        <a:accent1>
          <a:srgbClr val="0099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B9D6E7"/>
        </a:accent6>
        <a:hlink>
          <a:srgbClr val="B2B2B2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K:\PLANTILL\bsch99.pot</Template>
  <TotalTime>21203</TotalTime>
  <Words>344</Words>
  <Application>Microsoft Office PowerPoint</Application>
  <PresentationFormat>Carta (216 x 279 mm)</PresentationFormat>
  <Paragraphs>37</Paragraphs>
  <Slides>20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bsch99</vt:lpstr>
      <vt:lpstr>Fotografía de Photo Editor</vt:lpstr>
      <vt:lpstr>Diapositiva 1</vt:lpstr>
      <vt:lpstr>Proyecciones vs realidad</vt:lpstr>
      <vt:lpstr>Cuenta General – Ingresos y egresos</vt:lpstr>
      <vt:lpstr>EMISIONES A TASA FIJA Cuenta de Administración</vt:lpstr>
      <vt:lpstr>EMISIONES A TASA FIJA  Cálculo de Cobertura</vt:lpstr>
      <vt:lpstr>EMISIONES A TASA FIJA  Cuentas para el Pago de las GPO y el Pago de las Emisiones –Fondo de Reserva</vt:lpstr>
      <vt:lpstr>EMISIONES A TASA VARIABLE Cuenta de Administración</vt:lpstr>
      <vt:lpstr>EMISIONES A TASA VARIABLE  Cálculo de Cobertura</vt:lpstr>
      <vt:lpstr>EMISIONES A TASA VARIABLE Cuentas para el Pago de las GPO y el Pago de las Emisiones –Fondo de Reserva</vt:lpstr>
      <vt:lpstr>EMISIONES DENOMINADAS EN UDI’s Cuenta de Administración</vt:lpstr>
      <vt:lpstr>EMISIONES DENOMINADAS EN UDI’s  Cálculo de Cobertura</vt:lpstr>
      <vt:lpstr>EMISIONES DENOMINADAS EN UDI’s  Cuentas para el Pago de las GPO y el Pago de las Emisiones –Fondo de Reserva</vt:lpstr>
      <vt:lpstr>Cuenta del Fondo de Remanentes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Santander - Septiembre 2002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a Fumisa</dc:title>
  <dc:subject>Formato para presentaciones</dc:subject>
  <dc:creator>Nayeeli Diaz</dc:creator>
  <cp:lastModifiedBy>U S E R</cp:lastModifiedBy>
  <cp:revision>1221</cp:revision>
  <cp:lastPrinted>2002-09-03T16:58:47Z</cp:lastPrinted>
  <dcterms:created xsi:type="dcterms:W3CDTF">1999-12-02T08:53:32Z</dcterms:created>
  <dcterms:modified xsi:type="dcterms:W3CDTF">2017-03-07T01:33:29Z</dcterms:modified>
</cp:coreProperties>
</file>